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Nunito Sans Regular Bold" charset="0"/>
      <p:regular r:id="rId19"/>
    </p:embeddedFont>
    <p:embeddedFont>
      <p:font typeface="Nunito Sans Regular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mo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1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Relationship Id="rId9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0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11828602" y="4436544"/>
            <a:ext cx="6370313" cy="598013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60304">
            <a:off x="-2125131" y="7167863"/>
            <a:ext cx="6027886" cy="48449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9272">
            <a:off x="14470618" y="-760158"/>
            <a:ext cx="4675315" cy="37577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77053" y="4666026"/>
            <a:ext cx="4840941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422337" y="2642235"/>
            <a:ext cx="7532837" cy="250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9600" spc="480" dirty="0">
                <a:solidFill>
                  <a:srgbClr val="664C65"/>
                </a:solidFill>
                <a:latin typeface="Nunito Sans Regular Bold" panose="020B0604020202020204" charset="0"/>
              </a:rPr>
              <a:t>QRİSELLİ SİNDROMU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2812" y="6308680"/>
            <a:ext cx="8327792" cy="96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69"/>
              </a:lnSpc>
            </a:pPr>
            <a:r>
              <a:rPr lang="en-US" sz="5692" dirty="0">
                <a:solidFill>
                  <a:srgbClr val="664C65"/>
                </a:solidFill>
                <a:latin typeface="Nunito Sans Regular"/>
              </a:rPr>
              <a:t>ATUREK-10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947157" y="2594629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7473344" y="2182311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473344" y="2918879"/>
            <a:ext cx="401774" cy="4017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473344" y="3667365"/>
            <a:ext cx="401774" cy="4017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63657">
            <a:off x="14164147" y="7309581"/>
            <a:ext cx="5265292" cy="4231979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7473344" y="4429365"/>
            <a:ext cx="401774" cy="4017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473344" y="5143500"/>
            <a:ext cx="401774" cy="4017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473344" y="5956852"/>
            <a:ext cx="401774" cy="40177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7473344" y="6710047"/>
            <a:ext cx="401774" cy="401774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 l="2535" r="2535"/>
          <a:stretch>
            <a:fillRect/>
          </a:stretch>
        </p:blipFill>
        <p:spPr>
          <a:xfrm>
            <a:off x="875574" y="1619264"/>
            <a:ext cx="4702652" cy="7424961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5165632" y="679561"/>
            <a:ext cx="9290969" cy="80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6001" dirty="0">
                <a:solidFill>
                  <a:srgbClr val="664C65"/>
                </a:solidFill>
                <a:latin typeface="Nunito Sans Regular Bold" panose="020B0604020202020204" charset="0"/>
              </a:rPr>
              <a:t>NEVROLOJİ MÜAYİNƏ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076005" y="1876664"/>
            <a:ext cx="9681661" cy="8849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Huşu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aydın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Başın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dairəsi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46.0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sm</a:t>
            </a:r>
            <a:endParaRPr lang="en-US" sz="4033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İzləmə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çox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zəif</a:t>
            </a:r>
            <a:endParaRPr lang="en-US" sz="4033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Bəbəklər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D=S</a:t>
            </a: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Fotoreaksiya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(+)</a:t>
            </a: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Udma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Normal</a:t>
            </a: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Hərəki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sfera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: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əzələlərdə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hipotonus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vətər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refleksləri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canlı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yuxarı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aşağı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ətraflarda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tez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sönür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Dirəşmir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başını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saxlamır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</a:p>
          <a:p>
            <a:pPr>
              <a:lnSpc>
                <a:spcPts val="6049"/>
              </a:lnSpc>
            </a:pP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Ətrafa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reaksiyası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çox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033" dirty="0" err="1">
                <a:solidFill>
                  <a:srgbClr val="514651"/>
                </a:solidFill>
                <a:latin typeface="Nunito Sans Regular" panose="020B0604020202020204" charset="0"/>
              </a:rPr>
              <a:t>zəifdir</a:t>
            </a:r>
            <a:r>
              <a:rPr lang="en-US" sz="4033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</a:p>
          <a:p>
            <a:pPr>
              <a:lnSpc>
                <a:spcPts val="4756"/>
              </a:lnSpc>
            </a:pPr>
            <a:endParaRPr lang="en-US" sz="4033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0" lvl="0" indent="0">
              <a:lnSpc>
                <a:spcPts val="4756"/>
              </a:lnSpc>
            </a:pPr>
            <a:endParaRPr lang="en-US" sz="4033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9679114" y="3971764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57687" y="2509416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2025534"/>
            <a:ext cx="11557852" cy="625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31"/>
              </a:lnSpc>
            </a:pPr>
            <a:r>
              <a:rPr lang="en-US" sz="5754" dirty="0">
                <a:solidFill>
                  <a:srgbClr val="664C65"/>
                </a:solidFill>
                <a:latin typeface="Nunito Sans Regular Bold" panose="020B0604020202020204" charset="0"/>
              </a:rPr>
              <a:t>EEQ:</a:t>
            </a:r>
            <a:r>
              <a:rPr lang="en-US" sz="5754" dirty="0">
                <a:solidFill>
                  <a:srgbClr val="664C65"/>
                </a:solidFill>
                <a:latin typeface="Nunito Sans Regular" panose="020B0604020202020204" charset="0"/>
              </a:rPr>
              <a:t> </a:t>
            </a:r>
          </a:p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alın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mərkəz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gicgahda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davamlı</a:t>
            </a:r>
            <a:endParaRPr lang="en-US" sz="4454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681"/>
              </a:lnSpc>
            </a:pP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ləngimə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(4-5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hz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/san)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bu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fonda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tək-tək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iti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kəskin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dalğa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tipli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aktivlik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izlənilir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Neyrofizioloji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inkişaf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ləngdir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</a:p>
          <a:p>
            <a:pPr>
              <a:lnSpc>
                <a:spcPts val="6681"/>
              </a:lnSpc>
            </a:pPr>
            <a:endParaRPr lang="en-US" sz="4454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681"/>
              </a:lnSpc>
            </a:pPr>
            <a:endParaRPr lang="en-US" sz="4454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092991" y="677646"/>
            <a:ext cx="12584218" cy="8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2"/>
              </a:lnSpc>
            </a:pPr>
            <a:r>
              <a:rPr lang="en-US" sz="6152" dirty="0">
                <a:solidFill>
                  <a:srgbClr val="664C65"/>
                </a:solidFill>
                <a:latin typeface="Nunito Sans Regular Bold" panose="020B0604020202020204" charset="0"/>
              </a:rPr>
              <a:t>İNSTRUMENTAL MÜAYİNƏLƏR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647763" y="217247"/>
            <a:ext cx="4451223" cy="35776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-939969" y="-1560636"/>
            <a:ext cx="4458743" cy="35837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586552" y="3515118"/>
            <a:ext cx="3906603" cy="5351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947157" y="2594629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6858173" y="2592426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74231" y="2240323"/>
            <a:ext cx="9681661" cy="677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49"/>
              </a:lnSpc>
            </a:pPr>
            <a:r>
              <a:rPr lang="en-US" sz="4833" dirty="0" err="1">
                <a:solidFill>
                  <a:srgbClr val="664C65"/>
                </a:solidFill>
                <a:latin typeface="Nunito Sans Regular Bold" panose="020B0604020202020204" charset="0"/>
              </a:rPr>
              <a:t>Görmə</a:t>
            </a:r>
            <a:r>
              <a:rPr lang="en-US" sz="4833" dirty="0">
                <a:solidFill>
                  <a:srgbClr val="664C65"/>
                </a:solidFill>
                <a:latin typeface="Nunito Sans Regular Bold" panose="020B0604020202020204" charset="0"/>
              </a:rPr>
              <a:t> </a:t>
            </a:r>
            <a:r>
              <a:rPr lang="en-US" sz="4833" dirty="0" err="1">
                <a:solidFill>
                  <a:srgbClr val="664C65"/>
                </a:solidFill>
                <a:latin typeface="Nunito Sans Regular Bold" panose="020B0604020202020204" charset="0"/>
              </a:rPr>
              <a:t>sinirinin</a:t>
            </a:r>
            <a:r>
              <a:rPr lang="en-US" sz="4833" dirty="0">
                <a:solidFill>
                  <a:srgbClr val="664C65"/>
                </a:solidFill>
                <a:latin typeface="Nunito Sans Regular Bold" panose="020B0604020202020204" charset="0"/>
              </a:rPr>
              <a:t> </a:t>
            </a:r>
            <a:r>
              <a:rPr lang="en-US" sz="4833" dirty="0" err="1">
                <a:solidFill>
                  <a:srgbClr val="664C65"/>
                </a:solidFill>
                <a:latin typeface="Nunito Sans Regular Bold" panose="020B0604020202020204" charset="0"/>
              </a:rPr>
              <a:t>müayinəsi</a:t>
            </a:r>
            <a:r>
              <a:rPr lang="en-US" sz="4833" dirty="0">
                <a:solidFill>
                  <a:srgbClr val="664C65"/>
                </a:solidFill>
                <a:latin typeface="Nunito Sans Regular Bold" panose="020B0604020202020204" charset="0"/>
              </a:rPr>
              <a:t>: </a:t>
            </a:r>
          </a:p>
          <a:p>
            <a:pPr>
              <a:lnSpc>
                <a:spcPts val="7249"/>
              </a:lnSpc>
            </a:pP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OU-P2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komponentinin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latentliyinin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orta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dərəcədə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uzanması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amplitudasının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azalması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qeyd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olunur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(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görmə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sinirlərində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keçiricilik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833" dirty="0" err="1">
                <a:solidFill>
                  <a:srgbClr val="514651"/>
                </a:solidFill>
                <a:latin typeface="Nunito Sans Regular" panose="020B0604020202020204" charset="0"/>
              </a:rPr>
              <a:t>pozulmuşdur</a:t>
            </a:r>
            <a:r>
              <a:rPr lang="en-US" sz="4833" dirty="0">
                <a:solidFill>
                  <a:srgbClr val="514651"/>
                </a:solidFill>
                <a:latin typeface="Nunito Sans Regular" panose="020B0604020202020204" charset="0"/>
              </a:rPr>
              <a:t>).</a:t>
            </a:r>
            <a:r>
              <a:rPr lang="en-US" sz="4833" dirty="0">
                <a:solidFill>
                  <a:srgbClr val="514651"/>
                </a:solidFill>
                <a:latin typeface="Arimo"/>
              </a:rPr>
              <a:t> </a:t>
            </a:r>
          </a:p>
          <a:p>
            <a:pPr>
              <a:lnSpc>
                <a:spcPts val="4756"/>
              </a:lnSpc>
            </a:pPr>
            <a:endParaRPr lang="en-US" sz="4833" dirty="0">
              <a:solidFill>
                <a:srgbClr val="514651"/>
              </a:solidFill>
              <a:latin typeface="Arimo"/>
            </a:endParaRPr>
          </a:p>
          <a:p>
            <a:pPr marL="0" lvl="0" indent="0">
              <a:lnSpc>
                <a:spcPts val="4756"/>
              </a:lnSpc>
            </a:pPr>
            <a:endParaRPr lang="en-US" sz="4833" dirty="0">
              <a:solidFill>
                <a:srgbClr val="514651"/>
              </a:solidFill>
              <a:latin typeface="Arim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63657">
            <a:off x="14061630" y="6928236"/>
            <a:ext cx="5265292" cy="42319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84882" y="3200600"/>
            <a:ext cx="5735174" cy="483188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52469" y="679561"/>
            <a:ext cx="11801017" cy="803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01"/>
              </a:lnSpc>
            </a:pPr>
            <a:r>
              <a:rPr lang="en-US" sz="6001" dirty="0">
                <a:solidFill>
                  <a:srgbClr val="664C65"/>
                </a:solidFill>
                <a:latin typeface="Nunito Sans Regular Bold" panose="020B0604020202020204" charset="0"/>
              </a:rPr>
              <a:t>İNSTRUMENTAL MÜAYİNƏLƏR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62302" y="690563"/>
            <a:ext cx="12277956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5999" dirty="0">
                <a:solidFill>
                  <a:srgbClr val="664C65"/>
                </a:solidFill>
                <a:latin typeface="Nunito Sans Regular Bold" panose="020B0604020202020204" charset="0"/>
              </a:rPr>
              <a:t>İNSTRUMENTAL MÜAYİNƏLƏR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1011754" y="2954356"/>
            <a:ext cx="8348113" cy="78367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721303" y="45684"/>
            <a:ext cx="4035008" cy="32431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63657">
            <a:off x="14811137" y="7392206"/>
            <a:ext cx="4332356" cy="34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87727" y="5034807"/>
            <a:ext cx="7315200" cy="367588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109606" y="2383321"/>
            <a:ext cx="10718635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42"/>
              </a:lnSpc>
            </a:pPr>
            <a:r>
              <a:rPr lang="en-US" sz="5785" dirty="0" err="1">
                <a:solidFill>
                  <a:srgbClr val="514651"/>
                </a:solidFill>
                <a:latin typeface="Nunito Sans Regular Bold" panose="020B0604020202020204" charset="0"/>
              </a:rPr>
              <a:t>Baş</a:t>
            </a:r>
            <a:r>
              <a:rPr lang="en-US" sz="5785" dirty="0">
                <a:solidFill>
                  <a:srgbClr val="514651"/>
                </a:solidFill>
                <a:latin typeface="Nunito Sans Regular Bold" panose="020B0604020202020204" charset="0"/>
              </a:rPr>
              <a:t> </a:t>
            </a:r>
            <a:r>
              <a:rPr lang="en-US" sz="5785" dirty="0" err="1">
                <a:solidFill>
                  <a:srgbClr val="514651"/>
                </a:solidFill>
                <a:latin typeface="Nunito Sans Regular Bold" panose="020B0604020202020204" charset="0"/>
              </a:rPr>
              <a:t>beyin</a:t>
            </a:r>
            <a:r>
              <a:rPr lang="en-US" sz="5785" dirty="0">
                <a:solidFill>
                  <a:srgbClr val="514651"/>
                </a:solidFill>
                <a:latin typeface="Nunito Sans Regular Bold" panose="020B0604020202020204" charset="0"/>
              </a:rPr>
              <a:t> MRT: </a:t>
            </a:r>
          </a:p>
          <a:p>
            <a:pPr>
              <a:lnSpc>
                <a:spcPts val="6942"/>
              </a:lnSpc>
            </a:pPr>
            <a:r>
              <a:rPr lang="en-US" sz="5785" dirty="0" err="1">
                <a:solidFill>
                  <a:srgbClr val="514651"/>
                </a:solidFill>
                <a:latin typeface="Nunito Sans Regular" panose="020B0604020202020204" charset="0"/>
              </a:rPr>
              <a:t>Döyənək</a:t>
            </a:r>
            <a:r>
              <a:rPr lang="en-US" sz="578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785" dirty="0" err="1">
                <a:solidFill>
                  <a:srgbClr val="514651"/>
                </a:solidFill>
                <a:latin typeface="Nunito Sans Regular" panose="020B0604020202020204" charset="0"/>
              </a:rPr>
              <a:t>cismin</a:t>
            </a:r>
            <a:r>
              <a:rPr lang="en-US" sz="578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785" dirty="0" err="1">
                <a:solidFill>
                  <a:srgbClr val="514651"/>
                </a:solidFill>
                <a:latin typeface="Nunito Sans Regular" panose="020B0604020202020204" charset="0"/>
              </a:rPr>
              <a:t>hipoplaziyası</a:t>
            </a:r>
            <a:r>
              <a:rPr lang="en-US" sz="5785" dirty="0">
                <a:solidFill>
                  <a:srgbClr val="514651"/>
                </a:solidFill>
                <a:latin typeface="Nunito Sans Regular" panose="020B0604020202020204" charset="0"/>
              </a:rPr>
              <a:t>.</a:t>
            </a:r>
            <a:r>
              <a:rPr lang="en-US" sz="5785" dirty="0">
                <a:solidFill>
                  <a:srgbClr val="514651"/>
                </a:solidFill>
                <a:latin typeface="Arimo"/>
              </a:rPr>
              <a:t> </a:t>
            </a:r>
          </a:p>
          <a:p>
            <a:pPr marL="0" lvl="0" indent="0">
              <a:lnSpc>
                <a:spcPts val="5822"/>
              </a:lnSpc>
            </a:pPr>
            <a:endParaRPr lang="en-US" sz="5785" dirty="0">
              <a:solidFill>
                <a:srgbClr val="514651"/>
              </a:solidFill>
              <a:latin typeface="Arimo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6345530" y="2592426"/>
            <a:ext cx="401774" cy="4017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9679114" y="3971764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8927" y="3950288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48927" y="1868689"/>
            <a:ext cx="13737122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dirty="0">
                <a:solidFill>
                  <a:srgbClr val="664C65"/>
                </a:solidFill>
                <a:latin typeface="Nunito Sans Regular Bold" panose="020B0604020202020204" charset="0"/>
              </a:rPr>
              <a:t>LABORATOR MÜAYİNƏLƏR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8927" y="4827451"/>
            <a:ext cx="401774" cy="40177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8927" y="6680252"/>
            <a:ext cx="401774" cy="4017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647763" y="217247"/>
            <a:ext cx="4451223" cy="3577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7763483" y="-1359749"/>
            <a:ext cx="4458743" cy="358371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48927" y="5721374"/>
            <a:ext cx="401774" cy="401774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2126901" y="3596946"/>
            <a:ext cx="9241701" cy="462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62"/>
              </a:lnSpc>
            </a:pP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ALT: ↑43,8 U/L</a:t>
            </a:r>
          </a:p>
          <a:p>
            <a:pPr>
              <a:lnSpc>
                <a:spcPts val="7162"/>
              </a:lnSpc>
            </a:pP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AST: ↑53,2 U/L</a:t>
            </a:r>
          </a:p>
          <a:p>
            <a:pPr>
              <a:lnSpc>
                <a:spcPts val="7312"/>
              </a:lnSpc>
            </a:pPr>
            <a:r>
              <a:rPr lang="en-US" sz="4875" dirty="0">
                <a:solidFill>
                  <a:srgbClr val="514651"/>
                </a:solidFill>
                <a:latin typeface="Nunito Sans Regular" panose="020B0604020202020204" charset="0"/>
              </a:rPr>
              <a:t>3-Metilhistidin-↑2.30 </a:t>
            </a:r>
            <a:r>
              <a:rPr lang="en-US" sz="4875" dirty="0" err="1">
                <a:solidFill>
                  <a:srgbClr val="514651"/>
                </a:solidFill>
                <a:latin typeface="Nunito Sans Regular" panose="020B0604020202020204" charset="0"/>
              </a:rPr>
              <a:t>μmol</a:t>
            </a:r>
            <a:r>
              <a:rPr lang="en-US" sz="4875" dirty="0">
                <a:solidFill>
                  <a:srgbClr val="514651"/>
                </a:solidFill>
                <a:latin typeface="Nunito Sans Regular" panose="020B0604020202020204" charset="0"/>
              </a:rPr>
              <a:t>/l</a:t>
            </a:r>
          </a:p>
          <a:p>
            <a:pPr marL="0" lvl="0" indent="0">
              <a:lnSpc>
                <a:spcPts val="7162"/>
              </a:lnSpc>
            </a:pPr>
            <a:r>
              <a:rPr lang="en-US" sz="4775" dirty="0" err="1">
                <a:solidFill>
                  <a:srgbClr val="514651"/>
                </a:solidFill>
                <a:latin typeface="Nunito Sans Regular" panose="020B0604020202020204" charset="0"/>
              </a:rPr>
              <a:t>Aparılan</a:t>
            </a: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775" dirty="0" err="1">
                <a:solidFill>
                  <a:srgbClr val="514651"/>
                </a:solidFill>
                <a:latin typeface="Nunito Sans Regular" panose="020B0604020202020204" charset="0"/>
              </a:rPr>
              <a:t>digər</a:t>
            </a: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775" dirty="0" err="1">
                <a:solidFill>
                  <a:srgbClr val="514651"/>
                </a:solidFill>
                <a:latin typeface="Nunito Sans Regular" panose="020B0604020202020204" charset="0"/>
              </a:rPr>
              <a:t>müayinələrdə</a:t>
            </a: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775" dirty="0" err="1">
                <a:solidFill>
                  <a:srgbClr val="514651"/>
                </a:solidFill>
                <a:latin typeface="Nunito Sans Regular" panose="020B0604020202020204" charset="0"/>
              </a:rPr>
              <a:t>patologiya</a:t>
            </a: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775" dirty="0" err="1">
                <a:solidFill>
                  <a:srgbClr val="514651"/>
                </a:solidFill>
                <a:latin typeface="Nunito Sans Regular" panose="020B0604020202020204" charset="0"/>
              </a:rPr>
              <a:t>aşkarlanmadı</a:t>
            </a:r>
            <a:r>
              <a:rPr lang="en-US" sz="4775" dirty="0">
                <a:solidFill>
                  <a:srgbClr val="514651"/>
                </a:solidFill>
                <a:latin typeface="Nunito Sans Regular" panose="020B060402020202020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368601" y="4827451"/>
            <a:ext cx="4535351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10034399" y="4744788"/>
            <a:ext cx="8348113" cy="78367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92304">
            <a:off x="14664206" y="41184"/>
            <a:ext cx="5190189" cy="41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-726628" y="7172493"/>
            <a:ext cx="5190189" cy="4171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8373" r="49311"/>
          <a:stretch>
            <a:fillRect/>
          </a:stretch>
        </p:blipFill>
        <p:spPr>
          <a:xfrm>
            <a:off x="12190161" y="2711645"/>
            <a:ext cx="5471990" cy="630198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001914" y="485505"/>
            <a:ext cx="10924242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5999" dirty="0">
                <a:solidFill>
                  <a:srgbClr val="664C65"/>
                </a:solidFill>
                <a:latin typeface="Nunito Sans Regular Bold" panose="020B0604020202020204" charset="0"/>
              </a:rPr>
              <a:t>YEKUN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638300"/>
            <a:ext cx="10367447" cy="862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3 tipi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ayırd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edilən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Qriselli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sindromunun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gümüşü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saçlar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nevroloji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əlamətlərlə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özünü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göstərən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I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tipinin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ölkəmizdə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rast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gəlindiyini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genetik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xəstəliklərin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üzə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çıxmasında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qohum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evliliklərinin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böyük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rolu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olduğunu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bu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cür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klinika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ilə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müraciət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edən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xəstələrdə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Qriselli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sindromunu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diqqətdə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saxlamağın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lazım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olduğunu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görürük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Dünyada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cəmi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150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xəstəlik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halı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raport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edilən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autosom-resessiv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yolla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ötürülən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bu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sindromun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sonrakı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gedişatına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nəzarət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000" dirty="0" err="1">
                <a:solidFill>
                  <a:srgbClr val="514651"/>
                </a:solidFill>
                <a:latin typeface="Nunito Sans Regular" panose="020B0604020202020204" charset="0"/>
              </a:rPr>
              <a:t>zəruridir</a:t>
            </a:r>
            <a:r>
              <a:rPr lang="en-US" sz="5000" dirty="0">
                <a:solidFill>
                  <a:srgbClr val="514651"/>
                </a:solidFill>
                <a:latin typeface="Nunito Sans Regular" panose="020B0604020202020204" charset="0"/>
              </a:rPr>
              <a:t>.</a:t>
            </a:r>
          </a:p>
          <a:p>
            <a:pPr marL="0" lvl="0" indent="0">
              <a:lnSpc>
                <a:spcPts val="4500"/>
              </a:lnSpc>
            </a:pPr>
            <a:endParaRPr lang="en-US" sz="5000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alphaModFix amt="7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7517585" y="5586688"/>
            <a:ext cx="2484916" cy="233271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60304">
            <a:off x="-1333877" y="7271860"/>
            <a:ext cx="5209635" cy="41872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9272">
            <a:off x="14440774" y="-530701"/>
            <a:ext cx="4328952" cy="3479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60304" flipH="1">
            <a:off x="14101606" y="6929432"/>
            <a:ext cx="5209635" cy="41872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89272" flipH="1">
            <a:off x="-703036" y="-710997"/>
            <a:ext cx="4328952" cy="3479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4113" y="715420"/>
            <a:ext cx="11351861" cy="1149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2"/>
              </a:lnSpc>
            </a:pPr>
            <a:r>
              <a:rPr lang="en-US" sz="8602">
                <a:solidFill>
                  <a:srgbClr val="664C65"/>
                </a:solidFill>
                <a:latin typeface="Ruda Black Bold"/>
              </a:rPr>
              <a:t>MƏNBƏLƏR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70940" y="2914649"/>
            <a:ext cx="13941921" cy="6386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GRISCELLI C, PRUNIERAS M. PIGMENT DILUTION AND 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IMMUNODEFICIENCY: 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A NEW SYNDROME. INT J DERMATOL. 1978 DEC.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HAMMER JA 3RD, WAGNER W. FUNCTIONS OF CLASS V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 MYOSINS IN NEURONS. J BIOL CHEM. 2013 OCT 4.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HARPER MT, VAN DEN BOSCH MT, HERS I, POOLE AW. 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ABSENCE OF PLATELET PHENOTYPE IN MICE LACKING THE MOTOR 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r>
              <a:rPr lang="en-US" sz="3400" dirty="0">
                <a:solidFill>
                  <a:srgbClr val="664C65"/>
                </a:solidFill>
                <a:latin typeface="Nunito Sans Regular Bold" panose="020B0604020202020204" charset="0"/>
              </a:rPr>
              <a:t>PROTEIN MYOSIN VA. PLOS ONE.</a:t>
            </a:r>
          </a:p>
          <a:p>
            <a:pPr>
              <a:lnSpc>
                <a:spcPts val="34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  <a:p>
            <a:pPr>
              <a:lnSpc>
                <a:spcPts val="34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  <a:p>
            <a:pPr>
              <a:lnSpc>
                <a:spcPts val="34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  <a:p>
            <a:pPr>
              <a:lnSpc>
                <a:spcPts val="5600"/>
              </a:lnSpc>
              <a:spcBef>
                <a:spcPct val="0"/>
              </a:spcBef>
            </a:pPr>
            <a:endParaRPr lang="en-US" sz="3400" dirty="0">
              <a:solidFill>
                <a:srgbClr val="664C65"/>
              </a:solidFill>
              <a:latin typeface="Nunito Sans Regular Bold" panose="020B060402020202020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12022" y="2947519"/>
            <a:ext cx="316678" cy="316678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12022" y="4656630"/>
            <a:ext cx="401774" cy="4017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12022" y="5861775"/>
            <a:ext cx="401774" cy="4017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292836" y="1387093"/>
            <a:ext cx="3312414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826180" y="2574881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193181" y="4527159"/>
            <a:ext cx="1225941" cy="1225941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7473344" y="4741726"/>
            <a:ext cx="401774" cy="401774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277356" y="8048865"/>
            <a:ext cx="798649" cy="79864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58575">
            <a:off x="13989569" y="1681640"/>
            <a:ext cx="2834063" cy="281345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463657">
            <a:off x="14061630" y="6928236"/>
            <a:ext cx="5265292" cy="423197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18901" y="5676555"/>
            <a:ext cx="3600450" cy="41148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0" y="1687530"/>
            <a:ext cx="1715795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A63279"/>
                </a:solidFill>
                <a:latin typeface="Nunito Sans Regular Bold" panose="020B0604020202020204" charset="0"/>
              </a:rPr>
              <a:t>DİQQƏTİNİZ ÜÇÜN </a:t>
            </a:r>
            <a:r>
              <a:rPr lang="en-US" sz="9000" dirty="0" smtClean="0">
                <a:solidFill>
                  <a:srgbClr val="A63279"/>
                </a:solidFill>
                <a:latin typeface="Nunito Sans Regular Bold" panose="020B0604020202020204" charset="0"/>
              </a:rPr>
              <a:t>TƏŞƏKKÜRLƏR!</a:t>
            </a:r>
            <a:endParaRPr lang="en-US" sz="9000" dirty="0">
              <a:solidFill>
                <a:srgbClr val="A63279"/>
              </a:solidFill>
              <a:latin typeface="Nunito Sans Regular Bold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493968" y="3752848"/>
            <a:ext cx="3300064" cy="330005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3283" t="-59808" r="-10962" b="-72699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3545884" y="3752848"/>
            <a:ext cx="3300064" cy="3300051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8931" r="-8931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762125" y="3752848"/>
            <a:ext cx="3300064" cy="3300051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89272">
            <a:off x="14630106" y="-170728"/>
            <a:ext cx="3791538" cy="30474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55091" flipH="1">
            <a:off x="-133644" y="-170728"/>
            <a:ext cx="3791538" cy="304744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836474"/>
            <a:ext cx="18288000" cy="450526"/>
            <a:chOff x="0" y="0"/>
            <a:chExt cx="6186311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DDCCD1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320682" y="7907322"/>
            <a:ext cx="364663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64C65"/>
                </a:solidFill>
                <a:latin typeface="Nunito Sans Regular"/>
              </a:rPr>
              <a:t>HƏKİM-NEVROLOQ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87257" y="7404159"/>
            <a:ext cx="511348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664C65"/>
                </a:solidFill>
                <a:latin typeface="Nunito Sans Regular Bold" panose="020B0604020202020204" charset="0"/>
              </a:rPr>
              <a:t>FİRUZƏ ƏMİRƏLİYEVA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45884" y="7907322"/>
            <a:ext cx="364663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64C65"/>
                </a:solidFill>
                <a:latin typeface="Nunito Sans Regular"/>
              </a:rPr>
              <a:t>HƏKİM-REZİDENT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39174" y="7345951"/>
            <a:ext cx="511348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664C65"/>
                </a:solidFill>
                <a:latin typeface="Nunito Sans Regular Bold" panose="020B0604020202020204" charset="0"/>
              </a:rPr>
              <a:t>HƏMİDƏ HƏMİDLİ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5554" y="7907322"/>
            <a:ext cx="364663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>
                <a:solidFill>
                  <a:srgbClr val="664C65"/>
                </a:solidFill>
                <a:latin typeface="Nunito Sans Regular"/>
              </a:rPr>
              <a:t>ELMİ RƏHBƏR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5420" y="7345951"/>
            <a:ext cx="568498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dirty="0">
                <a:solidFill>
                  <a:srgbClr val="664C65"/>
                </a:solidFill>
                <a:latin typeface="Nunito Sans Regular Bold" panose="020B0604020202020204" charset="0"/>
              </a:rPr>
              <a:t>SƏADƏT ƏLƏSGƏIROVA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944328" y="1626090"/>
            <a:ext cx="13434399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399" dirty="0">
                <a:solidFill>
                  <a:srgbClr val="664C65"/>
                </a:solidFill>
                <a:latin typeface="Nunito Sans Regular Bold" panose="020B0604020202020204" charset="0"/>
              </a:rPr>
              <a:t>MÜƏLLİFLƏR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02771" flipH="1">
            <a:off x="1671435" y="2267456"/>
            <a:ext cx="2725871" cy="219091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143062">
            <a:off x="2460711" y="2509994"/>
            <a:ext cx="1562479" cy="156247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AEA7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926848" y="892354"/>
            <a:ext cx="13934352" cy="105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1"/>
              </a:lnSpc>
            </a:pPr>
            <a:r>
              <a:rPr lang="en-US" sz="6600" b="1" dirty="0" err="1">
                <a:solidFill>
                  <a:srgbClr val="664C65"/>
                </a:solidFill>
                <a:latin typeface="Nunito Sans Regular" panose="020B0604020202020204" charset="0"/>
              </a:rPr>
              <a:t>Təqdimat</a:t>
            </a:r>
            <a:r>
              <a:rPr lang="en-US" sz="6600" b="1" dirty="0">
                <a:solidFill>
                  <a:srgbClr val="664C65"/>
                </a:solidFill>
                <a:latin typeface="Nunito Sans Regular" panose="020B0604020202020204" charset="0"/>
              </a:rPr>
              <a:t> </a:t>
            </a:r>
            <a:r>
              <a:rPr lang="en-US" sz="6600" b="1" dirty="0" err="1">
                <a:solidFill>
                  <a:srgbClr val="664C65"/>
                </a:solidFill>
                <a:latin typeface="Nunito Sans Regular" panose="020B0604020202020204" charset="0"/>
              </a:rPr>
              <a:t>planı</a:t>
            </a:r>
            <a:endParaRPr lang="en-US" sz="6600" b="1" dirty="0">
              <a:solidFill>
                <a:srgbClr val="664C65"/>
              </a:solidFill>
              <a:latin typeface="Nunito Sans Regular" panose="020B060402020202020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914281" y="3193761"/>
            <a:ext cx="7956275" cy="77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99"/>
              </a:lnSpc>
            </a:pPr>
            <a:r>
              <a:rPr lang="en-US" sz="5899" dirty="0" err="1">
                <a:solidFill>
                  <a:srgbClr val="664C65"/>
                </a:solidFill>
                <a:latin typeface="Nunito Sans Regular Bold"/>
              </a:rPr>
              <a:t>Qriselli</a:t>
            </a:r>
            <a:r>
              <a:rPr lang="en-US" sz="5899" dirty="0">
                <a:solidFill>
                  <a:srgbClr val="664C65"/>
                </a:solidFill>
                <a:latin typeface="Nunito Sans Regular Bold"/>
              </a:rPr>
              <a:t> </a:t>
            </a:r>
            <a:r>
              <a:rPr lang="en-US" sz="5899" dirty="0" err="1">
                <a:solidFill>
                  <a:srgbClr val="664C65"/>
                </a:solidFill>
                <a:latin typeface="Nunito Sans Regular Bold"/>
              </a:rPr>
              <a:t>sindromu</a:t>
            </a:r>
            <a:r>
              <a:rPr lang="en-US" sz="5899" dirty="0">
                <a:solidFill>
                  <a:srgbClr val="664C65"/>
                </a:solidFill>
                <a:latin typeface="Nunito Sans Regular Bold"/>
              </a:rPr>
              <a:t> </a:t>
            </a:r>
            <a:r>
              <a:rPr lang="en-US" sz="5899" dirty="0" err="1">
                <a:solidFill>
                  <a:srgbClr val="664C65"/>
                </a:solidFill>
                <a:latin typeface="Nunito Sans Regular Bold"/>
              </a:rPr>
              <a:t>nədir</a:t>
            </a:r>
            <a:endParaRPr lang="en-US" sz="5899" dirty="0">
              <a:solidFill>
                <a:srgbClr val="664C65"/>
              </a:solidFill>
              <a:latin typeface="Nunito Sans Regula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22997" y="2954446"/>
            <a:ext cx="83790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unito Sans Regular" panose="020B0604020202020204" charset="0"/>
              </a:rPr>
              <a:t>1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02771" flipH="1">
            <a:off x="1671435" y="4749611"/>
            <a:ext cx="2725871" cy="219091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 rot="-1143062">
            <a:off x="2460711" y="4992149"/>
            <a:ext cx="1562479" cy="1562479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AEA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4914281" y="5685441"/>
            <a:ext cx="10270128" cy="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5999">
                <a:solidFill>
                  <a:srgbClr val="664C65"/>
                </a:solidFill>
                <a:latin typeface="Nunito Sans Regular Bold"/>
              </a:rPr>
              <a:t>Klinik gedişi və diaqnostikası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822997" y="5433346"/>
            <a:ext cx="83790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unito Sans Regular" panose="020B0604020202020204" charset="0"/>
              </a:rPr>
              <a:t>2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02771" flipH="1">
            <a:off x="1671435" y="7029277"/>
            <a:ext cx="2725871" cy="219091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-1143062">
            <a:off x="2460711" y="7271815"/>
            <a:ext cx="1562479" cy="1562479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AEA7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4914281" y="7965107"/>
            <a:ext cx="7341932" cy="80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9"/>
              </a:lnSpc>
            </a:pPr>
            <a:r>
              <a:rPr lang="en-US" sz="6099">
                <a:solidFill>
                  <a:srgbClr val="664C65"/>
                </a:solidFill>
                <a:latin typeface="Nunito Sans Regular Bold"/>
              </a:rPr>
              <a:t>Xəstəlik halı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22997" y="7784694"/>
            <a:ext cx="83790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Nunito Sans Regular" panose="020B0604020202020204" charset="0"/>
              </a:rPr>
              <a:t>3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02771" flipH="1">
            <a:off x="12900989" y="1338833"/>
            <a:ext cx="2725871" cy="21909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01966" flipH="1">
            <a:off x="14625565" y="5671383"/>
            <a:ext cx="2725871" cy="2190919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 rot="-1143062">
            <a:off x="13882600" y="4070377"/>
            <a:ext cx="1562479" cy="1562479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AEA7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804142" flipH="1">
            <a:off x="15096752" y="8162840"/>
            <a:ext cx="2725871" cy="2190919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-1143062">
            <a:off x="9545415" y="7576202"/>
            <a:ext cx="2386646" cy="2386646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8AEA7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10034399" y="4744788"/>
            <a:ext cx="8348113" cy="78367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92304">
            <a:off x="14664206" y="41184"/>
            <a:ext cx="5190189" cy="41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-726628" y="7172493"/>
            <a:ext cx="5190189" cy="4171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3252" r="3252"/>
          <a:stretch>
            <a:fillRect/>
          </a:stretch>
        </p:blipFill>
        <p:spPr>
          <a:xfrm>
            <a:off x="11242605" y="2126991"/>
            <a:ext cx="5931701" cy="62520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831586" y="5973679"/>
            <a:ext cx="331241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706541" y="2154340"/>
            <a:ext cx="10367447" cy="4179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86"/>
              </a:lnSpc>
            </a:pP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Autosom-resessiv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</a:p>
          <a:p>
            <a:pPr>
              <a:lnSpc>
                <a:spcPts val="4686"/>
              </a:lnSpc>
            </a:pPr>
            <a:endParaRPr lang="en-US" sz="5206" dirty="0">
              <a:solidFill>
                <a:srgbClr val="514651"/>
              </a:solidFill>
              <a:latin typeface="Nunito Sans Regular"/>
            </a:endParaRPr>
          </a:p>
          <a:p>
            <a:pPr>
              <a:lnSpc>
                <a:spcPts val="4686"/>
              </a:lnSpc>
            </a:pP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Dəri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və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saçda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hipopiqmentasiya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</a:p>
          <a:p>
            <a:pPr>
              <a:lnSpc>
                <a:spcPts val="4686"/>
              </a:lnSpc>
            </a:pPr>
            <a:endParaRPr lang="en-US" sz="5206" dirty="0">
              <a:solidFill>
                <a:srgbClr val="514651"/>
              </a:solidFill>
              <a:latin typeface="Nunito Sans Regular"/>
            </a:endParaRPr>
          </a:p>
          <a:p>
            <a:pPr marL="0" lvl="0" indent="0">
              <a:lnSpc>
                <a:spcPts val="4686"/>
              </a:lnSpc>
            </a:pP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Saç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diblərində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piqment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,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melanosomların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melanositlərdə</a:t>
            </a:r>
            <a:r>
              <a:rPr lang="en-US" sz="5206" dirty="0">
                <a:solidFill>
                  <a:srgbClr val="514651"/>
                </a:solidFill>
                <a:latin typeface="Nunito Sans Regular"/>
              </a:rPr>
              <a:t> </a:t>
            </a:r>
            <a:r>
              <a:rPr lang="en-US" sz="5206" dirty="0" err="1">
                <a:solidFill>
                  <a:srgbClr val="514651"/>
                </a:solidFill>
                <a:latin typeface="Nunito Sans Regular"/>
              </a:rPr>
              <a:t>toplanması</a:t>
            </a:r>
            <a:endParaRPr lang="en-US" sz="5206" dirty="0">
              <a:solidFill>
                <a:srgbClr val="514651"/>
              </a:solidFill>
              <a:latin typeface="Nunito Sans Regular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09546" y="2165091"/>
            <a:ext cx="477419" cy="477419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19071" y="3360533"/>
            <a:ext cx="477419" cy="477419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4561306"/>
            <a:ext cx="477419" cy="477419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477440" y="690563"/>
            <a:ext cx="8036663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99"/>
              </a:lnSpc>
            </a:pPr>
            <a:r>
              <a:rPr lang="en-US" sz="5999" b="1" dirty="0">
                <a:solidFill>
                  <a:srgbClr val="664C65"/>
                </a:solidFill>
                <a:latin typeface="Nunito Sans Regular Bold" panose="020B0604020202020204" charset="0"/>
              </a:rPr>
              <a:t>QRİSELLİ SİNDROMU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1092501" y="3946058"/>
            <a:ext cx="8348113" cy="78367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092304">
            <a:off x="14664206" y="428668"/>
            <a:ext cx="5190189" cy="41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-1914178" y="-1408978"/>
            <a:ext cx="5190189" cy="4171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8096" r="3347"/>
          <a:stretch>
            <a:fillRect/>
          </a:stretch>
        </p:blipFill>
        <p:spPr>
          <a:xfrm>
            <a:off x="474243" y="2171277"/>
            <a:ext cx="5608724" cy="65908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254751" y="5807053"/>
            <a:ext cx="3394710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624963" y="743504"/>
            <a:ext cx="11038074" cy="152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9"/>
              </a:lnSpc>
            </a:pPr>
            <a:r>
              <a:rPr lang="en-US" sz="5899" dirty="0">
                <a:solidFill>
                  <a:srgbClr val="664C65"/>
                </a:solidFill>
                <a:latin typeface="Nunito Sans Regular Bold" panose="020B0604020202020204" charset="0"/>
              </a:rPr>
              <a:t>QRİSELLİ SİNDROMUNUN EPİDEMİOLOGİYASI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15443" y="2733675"/>
            <a:ext cx="8036663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8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6626374" y="3272133"/>
            <a:ext cx="8036663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150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xəstəlik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halı</a:t>
            </a:r>
            <a:endParaRPr lang="en-US" sz="51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7279"/>
              </a:lnSpc>
            </a:pPr>
            <a:endParaRPr lang="en-US" sz="51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1122679" lvl="1" indent="-561340">
              <a:lnSpc>
                <a:spcPts val="7279"/>
              </a:lnSpc>
              <a:buFont typeface="Arial"/>
              <a:buChar char="•"/>
            </a:pP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Türkiyə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Aralıq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dənizi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ətrafı</a:t>
            </a:r>
            <a:r>
              <a:rPr lang="en-US" sz="51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5199" dirty="0" err="1">
                <a:solidFill>
                  <a:srgbClr val="514651"/>
                </a:solidFill>
                <a:latin typeface="Nunito Sans Regular" panose="020B0604020202020204" charset="0"/>
              </a:rPr>
              <a:t>ərazilər</a:t>
            </a:r>
            <a:endParaRPr lang="en-US" sz="51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7279"/>
              </a:lnSpc>
            </a:pPr>
            <a:endParaRPr lang="en-US" sz="519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9566" y="347980"/>
            <a:ext cx="11621818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dirty="0">
                <a:solidFill>
                  <a:srgbClr val="664C65"/>
                </a:solidFill>
                <a:latin typeface="Nunito Sans Regular Bold" panose="020B0604020202020204" charset="0"/>
              </a:rPr>
              <a:t>QRİSELLİ SİNDROMUNUN TİPLƏRİ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89272">
            <a:off x="14807749" y="-538219"/>
            <a:ext cx="3791538" cy="3047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55091" flipH="1">
            <a:off x="-472780" y="-687507"/>
            <a:ext cx="3791538" cy="3047449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760294" y="2644901"/>
            <a:ext cx="5211333" cy="5736156"/>
            <a:chOff x="0" y="0"/>
            <a:chExt cx="1913890" cy="21066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2106634"/>
            </a:xfrm>
            <a:custGeom>
              <a:avLst/>
              <a:gdLst/>
              <a:ahLst/>
              <a:cxnLst/>
              <a:rect l="l" t="t" r="r" b="b"/>
              <a:pathLst>
                <a:path w="1913890" h="2106634">
                  <a:moveTo>
                    <a:pt x="1789430" y="2106634"/>
                  </a:moveTo>
                  <a:lnTo>
                    <a:pt x="124460" y="2106634"/>
                  </a:lnTo>
                  <a:cubicBezTo>
                    <a:pt x="55880" y="2106634"/>
                    <a:pt x="0" y="2050754"/>
                    <a:pt x="0" y="1982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2174"/>
                  </a:lnTo>
                  <a:cubicBezTo>
                    <a:pt x="1913890" y="2050754"/>
                    <a:pt x="1858010" y="2106634"/>
                    <a:pt x="1789430" y="2106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094692" y="3188856"/>
            <a:ext cx="4411058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A63279"/>
                </a:solidFill>
                <a:latin typeface="Nunito Sans Regular Bold" panose="020B0604020202020204" charset="0"/>
              </a:rPr>
              <a:t>TİP-1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05464" y="2644901"/>
            <a:ext cx="5211333" cy="5736156"/>
            <a:chOff x="0" y="0"/>
            <a:chExt cx="1913890" cy="21066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2106634"/>
            </a:xfrm>
            <a:custGeom>
              <a:avLst/>
              <a:gdLst/>
              <a:ahLst/>
              <a:cxnLst/>
              <a:rect l="l" t="t" r="r" b="b"/>
              <a:pathLst>
                <a:path w="1913890" h="2106634">
                  <a:moveTo>
                    <a:pt x="1789430" y="2106634"/>
                  </a:moveTo>
                  <a:lnTo>
                    <a:pt x="124460" y="2106634"/>
                  </a:lnTo>
                  <a:cubicBezTo>
                    <a:pt x="55880" y="2106634"/>
                    <a:pt x="0" y="2050754"/>
                    <a:pt x="0" y="1982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2174"/>
                  </a:lnTo>
                  <a:cubicBezTo>
                    <a:pt x="1913890" y="2050754"/>
                    <a:pt x="1858010" y="2106634"/>
                    <a:pt x="1789430" y="2106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905601" y="3169806"/>
            <a:ext cx="4411058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A63279"/>
                </a:solidFill>
                <a:latin typeface="Nunito Sans Regular Bold" panose="020B0604020202020204" charset="0"/>
              </a:rPr>
              <a:t>TİP-2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316373" y="2644901"/>
            <a:ext cx="5211333" cy="5736156"/>
            <a:chOff x="0" y="0"/>
            <a:chExt cx="1913890" cy="21066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3890" cy="2106634"/>
            </a:xfrm>
            <a:custGeom>
              <a:avLst/>
              <a:gdLst/>
              <a:ahLst/>
              <a:cxnLst/>
              <a:rect l="l" t="t" r="r" b="b"/>
              <a:pathLst>
                <a:path w="1913890" h="2106634">
                  <a:moveTo>
                    <a:pt x="1789430" y="2106634"/>
                  </a:moveTo>
                  <a:lnTo>
                    <a:pt x="124460" y="2106634"/>
                  </a:lnTo>
                  <a:cubicBezTo>
                    <a:pt x="55880" y="2106634"/>
                    <a:pt x="0" y="2050754"/>
                    <a:pt x="0" y="198217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982174"/>
                  </a:lnTo>
                  <a:cubicBezTo>
                    <a:pt x="1913890" y="2050754"/>
                    <a:pt x="1858010" y="2106634"/>
                    <a:pt x="1789430" y="210663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2716510" y="3196476"/>
            <a:ext cx="4411058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3600" b="1" dirty="0">
                <a:solidFill>
                  <a:srgbClr val="A63279"/>
                </a:solidFill>
                <a:latin typeface="Nunito Sans Regular Bold" panose="020B0604020202020204" charset="0"/>
              </a:rPr>
              <a:t>TİP-3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910727">
            <a:off x="-735337" y="8324480"/>
            <a:ext cx="3791538" cy="304744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44908" flipH="1">
            <a:off x="14941692" y="8473768"/>
            <a:ext cx="3791538" cy="304744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50211" y="3726066"/>
            <a:ext cx="5121417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MYO5A</a:t>
            </a: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Gümüşü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saçlar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Erkən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nevroloji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əlamətlər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Hipotoniya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Qıcolmalar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Hemiparez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Psixomotor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gerilik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9" lvl="1" indent="-334645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Ensefalopatiya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3719"/>
              </a:lnSpc>
            </a:pP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716510" y="3807029"/>
            <a:ext cx="4411058" cy="1423467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MLPH</a:t>
            </a: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Gümüşü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saçlar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Ağırlaşmalarsız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905601" y="3740354"/>
            <a:ext cx="4411058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RAB27A</a:t>
            </a: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Gümüşü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saçlar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İmmun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çatışmazlıq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Nevroloji</a:t>
            </a:r>
            <a:r>
              <a:rPr lang="en-US" sz="30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əlamətlər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Hiperrefleksiya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Hipertoniya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Qıcolmalar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Nistaqm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669285" lvl="1" indent="-334642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514651"/>
                </a:solidFill>
                <a:latin typeface="Nunito Sans Regular" panose="020B0604020202020204" charset="0"/>
              </a:rPr>
              <a:t>Ataksiya</a:t>
            </a:r>
            <a:endParaRPr lang="en-US" sz="309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9679114" y="3971764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48927" y="4157183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48927" y="1830589"/>
            <a:ext cx="13737122" cy="147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5600" dirty="0">
                <a:solidFill>
                  <a:srgbClr val="664C65"/>
                </a:solidFill>
                <a:latin typeface="Nunito Sans Regular Bold" panose="020B0604020202020204" charset="0"/>
              </a:rPr>
              <a:t>QRİSELLİ SİNDROMUNUN DİAQNOSTİKASI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48927" y="5285784"/>
            <a:ext cx="401774" cy="401774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648927" y="7511433"/>
            <a:ext cx="401774" cy="401774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647763" y="217247"/>
            <a:ext cx="4451223" cy="35776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7763483" y="-1359749"/>
            <a:ext cx="4458743" cy="358371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48927" y="6470034"/>
            <a:ext cx="401774" cy="401774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0011904" y="4119083"/>
            <a:ext cx="6611870" cy="441342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76278" y="4042883"/>
            <a:ext cx="7697526" cy="394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39"/>
              </a:lnSpc>
            </a:pP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Laborator</a:t>
            </a:r>
            <a:r>
              <a:rPr lang="en-US" sz="36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analizlər</a:t>
            </a: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439"/>
              </a:lnSpc>
            </a:pP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439"/>
              </a:lnSpc>
            </a:pP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Radioloji</a:t>
            </a:r>
            <a:r>
              <a:rPr lang="en-US" sz="36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müayinələr</a:t>
            </a: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439"/>
              </a:lnSpc>
            </a:pP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439"/>
              </a:lnSpc>
            </a:pP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Elektron</a:t>
            </a:r>
            <a:r>
              <a:rPr lang="en-US" sz="36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mikroskopiya</a:t>
            </a: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439"/>
              </a:lnSpc>
            </a:pP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0" lvl="0" indent="0">
              <a:lnSpc>
                <a:spcPts val="4439"/>
              </a:lnSpc>
            </a:pP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Histoloji</a:t>
            </a:r>
            <a:r>
              <a:rPr lang="en-US" sz="369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699" dirty="0" err="1">
                <a:solidFill>
                  <a:srgbClr val="514651"/>
                </a:solidFill>
                <a:latin typeface="Nunito Sans Regular" panose="020B0604020202020204" charset="0"/>
              </a:rPr>
              <a:t>müayinə</a:t>
            </a:r>
            <a:endParaRPr lang="en-US" sz="369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460" y="990600"/>
            <a:ext cx="8957175" cy="751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5600" dirty="0">
                <a:solidFill>
                  <a:srgbClr val="664C65"/>
                </a:solidFill>
                <a:latin typeface="Nunito Sans Regular Bold" panose="020B0604020202020204" charset="0"/>
              </a:rPr>
              <a:t>XƏSTƏLİK HALI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-1011754" y="2954356"/>
            <a:ext cx="8348113" cy="78367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721303" y="45684"/>
            <a:ext cx="4035008" cy="32431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63657">
            <a:off x="14811137" y="7392206"/>
            <a:ext cx="4332356" cy="34821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316793" y="2418955"/>
            <a:ext cx="10343459" cy="7245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1394" lvl="1" indent="-430697">
              <a:lnSpc>
                <a:spcPts val="4787"/>
              </a:lnSpc>
              <a:buFont typeface="Arial"/>
              <a:buChar char="•"/>
            </a:pP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1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yaş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11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aylıq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uşaq</a:t>
            </a: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787"/>
              </a:lnSpc>
            </a:pP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861394" lvl="1" indent="-430697">
              <a:lnSpc>
                <a:spcPts val="4787"/>
              </a:lnSpc>
              <a:buFont typeface="Arial"/>
              <a:buChar char="•"/>
            </a:pP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V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hamiləlik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IV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doğuş</a:t>
            </a: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787"/>
              </a:lnSpc>
            </a:pP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861394" lvl="1" indent="-430697">
              <a:lnSpc>
                <a:spcPts val="4787"/>
              </a:lnSpc>
              <a:buFont typeface="Arial"/>
              <a:buChar char="•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Qohum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evliliyi</a:t>
            </a: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4787"/>
              </a:lnSpc>
            </a:pP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861394" lvl="1" indent="-430697">
              <a:lnSpc>
                <a:spcPts val="4787"/>
              </a:lnSpc>
              <a:buFont typeface="Arial"/>
              <a:buChar char="•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Şikayətləri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:</a:t>
            </a:r>
          </a:p>
          <a:p>
            <a:pPr marL="1722788" lvl="2" indent="-574263">
              <a:lnSpc>
                <a:spcPts val="4787"/>
              </a:lnSpc>
              <a:buFont typeface="Arial"/>
              <a:buChar char="⚬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yaşına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görə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inkişafgeriliyi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</a:p>
          <a:p>
            <a:pPr marL="1722788" lvl="2" indent="-574263">
              <a:lnSpc>
                <a:spcPts val="4787"/>
              </a:lnSpc>
              <a:buFont typeface="Arial"/>
              <a:buChar char="⚬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başını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tutmama</a:t>
            </a: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 marL="1722788" lvl="2" indent="-574263">
              <a:lnSpc>
                <a:spcPts val="4787"/>
              </a:lnSpc>
              <a:buFont typeface="Arial"/>
              <a:buChar char="⚬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yeriməmə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</a:p>
          <a:p>
            <a:pPr marL="1722788" lvl="2" indent="-574263">
              <a:lnSpc>
                <a:spcPts val="4787"/>
              </a:lnSpc>
              <a:buFont typeface="Arial"/>
              <a:buChar char="⚬"/>
            </a:pPr>
            <a:r>
              <a:rPr lang="en-US" sz="3989" dirty="0" err="1">
                <a:solidFill>
                  <a:srgbClr val="514651"/>
                </a:solidFill>
                <a:latin typeface="Nunito Sans Regular" panose="020B0604020202020204" charset="0"/>
              </a:rPr>
              <a:t>danışmama</a:t>
            </a:r>
            <a:r>
              <a:rPr lang="en-US" sz="3989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</a:p>
          <a:p>
            <a:pPr marL="0" lvl="0" indent="0">
              <a:lnSpc>
                <a:spcPts val="3706"/>
              </a:lnSpc>
            </a:pPr>
            <a:endParaRPr lang="en-US" sz="3989" dirty="0">
              <a:solidFill>
                <a:srgbClr val="514651"/>
              </a:solidFill>
              <a:latin typeface="Nunito Sans Regular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24153" y="2662459"/>
            <a:ext cx="5076299" cy="49620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171683">
            <a:off x="9679114" y="3971764"/>
            <a:ext cx="8348113" cy="7836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26039" y="2308529"/>
            <a:ext cx="401774" cy="401774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028700" y="2073159"/>
            <a:ext cx="11557852" cy="7732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Gümüşü-boz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saç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kirpik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qaşlar</a:t>
            </a:r>
            <a:endParaRPr lang="en-US" sz="4454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Dəri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və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görünən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selikli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qişaları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təmiz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solğun</a:t>
            </a:r>
            <a:endParaRPr lang="en-US" sz="4454" dirty="0">
              <a:solidFill>
                <a:srgbClr val="514651"/>
              </a:solidFill>
              <a:latin typeface="Nunito Sans Regular" panose="020B0604020202020204" charset="0"/>
            </a:endParaRPr>
          </a:p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Auskultasiya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zamanı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tənəffüsü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hər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iki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ağciyər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üzərində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bərabər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ötürülür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,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ürək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tonları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normaldır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</a:p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Palpasiyada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qarnı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yumşaqdır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İkitərəfli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kriptoarxizm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qeyd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olunur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</a:t>
            </a:r>
          </a:p>
          <a:p>
            <a:pPr>
              <a:lnSpc>
                <a:spcPts val="6681"/>
              </a:lnSpc>
            </a:pP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Başqa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orqan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sistemi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tərəfindən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patologiya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aşkar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 </a:t>
            </a:r>
            <a:r>
              <a:rPr lang="en-US" sz="4454" dirty="0" err="1">
                <a:solidFill>
                  <a:srgbClr val="514651"/>
                </a:solidFill>
                <a:latin typeface="Nunito Sans Regular" panose="020B0604020202020204" charset="0"/>
              </a:rPr>
              <a:t>olunmadı</a:t>
            </a:r>
            <a:r>
              <a:rPr lang="en-US" sz="4454" dirty="0">
                <a:solidFill>
                  <a:srgbClr val="514651"/>
                </a:solidFill>
                <a:latin typeface="Nunito Sans Regular" panose="020B0604020202020204" charset="0"/>
              </a:rPr>
              <a:t>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1246" y="909115"/>
            <a:ext cx="10011042" cy="83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52"/>
              </a:lnSpc>
            </a:pPr>
            <a:r>
              <a:rPr lang="en-US" sz="6152" dirty="0">
                <a:solidFill>
                  <a:srgbClr val="664C65"/>
                </a:solidFill>
                <a:latin typeface="Nunito Sans Regular Bold" panose="020B0604020202020204" charset="0"/>
              </a:rPr>
              <a:t>FİZİKİ MÜAYİNƏ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26039" y="3180258"/>
            <a:ext cx="401774" cy="4017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91900">
            <a:off x="14647763" y="217247"/>
            <a:ext cx="4451223" cy="357767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59543">
            <a:off x="7763483" y="-1359749"/>
            <a:ext cx="4458743" cy="3583714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426039" y="4032495"/>
            <a:ext cx="401774" cy="401774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26039" y="6599232"/>
            <a:ext cx="401774" cy="401774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426039" y="8293679"/>
            <a:ext cx="401774" cy="40177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1ACA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77027" y="1785070"/>
            <a:ext cx="5372176" cy="6716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441</Words>
  <Application>Microsoft Office PowerPoint</Application>
  <PresentationFormat>Произвольный</PresentationFormat>
  <Paragraphs>116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Nunito Sans Regular Bold</vt:lpstr>
      <vt:lpstr>Nunito Sans Regular</vt:lpstr>
      <vt:lpstr>Calibri</vt:lpstr>
      <vt:lpstr>Arimo</vt:lpstr>
      <vt:lpstr>Ruda Black Bold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Qriselli</dc:title>
  <dc:creator>Администратор</dc:creator>
  <cp:lastModifiedBy>HP</cp:lastModifiedBy>
  <cp:revision>3</cp:revision>
  <dcterms:created xsi:type="dcterms:W3CDTF">2006-08-16T00:00:00Z</dcterms:created>
  <dcterms:modified xsi:type="dcterms:W3CDTF">2022-05-04T09:16:45Z</dcterms:modified>
  <dc:identifier>DAE--A23ylI</dc:identifier>
</cp:coreProperties>
</file>