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1060" r:id="rId2"/>
    <p:sldId id="367" r:id="rId3"/>
    <p:sldId id="774" r:id="rId4"/>
    <p:sldId id="1054" r:id="rId5"/>
    <p:sldId id="779" r:id="rId6"/>
    <p:sldId id="309" r:id="rId7"/>
    <p:sldId id="1056" r:id="rId8"/>
    <p:sldId id="260" r:id="rId9"/>
    <p:sldId id="1055" r:id="rId10"/>
    <p:sldId id="307" r:id="rId11"/>
    <p:sldId id="1058" r:id="rId12"/>
    <p:sldId id="10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7B38EAE6-1A73-4346-A7A8-A8B3A1B83967}">
          <p14:sldIdLst>
            <p14:sldId id="1060"/>
            <p14:sldId id="367"/>
            <p14:sldId id="774"/>
            <p14:sldId id="1054"/>
            <p14:sldId id="779"/>
            <p14:sldId id="309"/>
          </p14:sldIdLst>
        </p14:section>
        <p14:section name="Untitled Section" id="{41A3FDAE-6B84-4985-BCDD-0D681C9E9266}">
          <p14:sldIdLst>
            <p14:sldId id="1056"/>
            <p14:sldId id="260"/>
            <p14:sldId id="1055"/>
            <p14:sldId id="307"/>
            <p14:sldId id="1058"/>
          </p14:sldIdLst>
        </p14:section>
        <p14:section name="Untitled Section" id="{0D558327-6300-4683-9130-668107CB69A2}">
          <p14:sldIdLst>
            <p14:sldId id="1059"/>
          </p14:sldIdLst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hmina Abasli" initials="TA" lastIdx="1" clrIdx="0">
    <p:extLst>
      <p:ext uri="{19B8F6BF-5375-455C-9EA6-DF929625EA0E}">
        <p15:presenceInfo xmlns:p15="http://schemas.microsoft.com/office/powerpoint/2012/main" xmlns="" userId="S::tahmina.abasli@pwc.com::618f1ef0-d655-4c89-8d8e-88b04ac6e6c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F0B0F"/>
    <a:srgbClr val="7E7086"/>
    <a:srgbClr val="B598B6"/>
    <a:srgbClr val="100A0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43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C56F2B48-2100-493B-AC3C-19AB04EB0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9F41052-645E-4C56-AEA1-D1F2A7CC5B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70DC2-2052-4216-A3D5-739963667CBB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6CB7CAB-DFB4-40F4-A169-0BCC377A4E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EB8F5C-E224-41AC-BE9E-6BC1C63E70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B6721-57C7-4C3A-8D05-7D239A36B99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22148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D79B2-0A0B-43E7-A3A3-334D580FBFC8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25225-6D23-4DF2-8EBB-50A71294B5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75409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25225-6D23-4DF2-8EBB-50A71294B534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65017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9" name="Google Shape;719;p3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3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2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911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9" name="Google Shape;719;p3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3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3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7834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9" name="Google Shape;719;p3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3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5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2552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25225-6D23-4DF2-8EBB-50A71294B534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7460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75fd4f8fce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12" name="Google Shape;512;g75fd4f8fce_0_46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Speaker David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g75fd4f8fce_0_465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DDA3A607-5037-416F-9683-2001D98459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5333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40C335-D056-4173-B3F1-2C5E40779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CF59485-1A1F-4B1F-BBA8-CD7A71939D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FA90A6-54CC-4E17-99D7-0C89CFE6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7123-FC58-42B0-A5EC-02D2F5472B46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3E819F-2596-4CDC-9123-192513D8E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C26F1B-3E03-4767-A853-12B7B10B0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A9493-2A2C-4E20-BC9D-5999BE1E689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311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95D1DC-CBD1-4E58-B165-077FD53E1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C5B87A-C962-4B1F-8EA1-B37B8B666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F6F62C-0E8E-4E64-8A08-4B5B727DF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7123-FC58-42B0-A5EC-02D2F5472B46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0AC753-4F5C-456D-962E-7530A6838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6E8B2F-7D70-44BA-9914-042E7601C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A9493-2A2C-4E20-BC9D-5999BE1E689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23160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CFC4656-77EC-4234-847E-72DBF722A5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BA5E72-56D1-4C21-ACF2-AE3414183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A8E03D-3D21-4FD4-A997-F14F9E469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7123-FC58-42B0-A5EC-02D2F5472B46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6B6C2F-9619-4919-B486-3F51BDB99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5D721E-2536-4FFF-BA64-6CCE9064B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A9493-2A2C-4E20-BC9D-5999BE1E689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21745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- Subtitle">
  <p:cSld name="Title and Content - Subtitle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4"/>
          <p:cNvSpPr txBox="1">
            <a:spLocks noGrp="1"/>
          </p:cNvSpPr>
          <p:nvPr>
            <p:ph type="title"/>
          </p:nvPr>
        </p:nvSpPr>
        <p:spPr>
          <a:xfrm>
            <a:off x="442913" y="430514"/>
            <a:ext cx="11306175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6" name="Google Shape;186;p114"/>
          <p:cNvSpPr txBox="1">
            <a:spLocks noGrp="1"/>
          </p:cNvSpPr>
          <p:nvPr>
            <p:ph type="body" idx="1"/>
          </p:nvPr>
        </p:nvSpPr>
        <p:spPr>
          <a:xfrm>
            <a:off x="442913" y="2103438"/>
            <a:ext cx="7418387" cy="406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Google Shape;187;p114"/>
          <p:cNvSpPr txBox="1">
            <a:spLocks noGrp="1"/>
          </p:cNvSpPr>
          <p:nvPr>
            <p:ph type="sldNum" idx="12"/>
          </p:nvPr>
        </p:nvSpPr>
        <p:spPr>
          <a:xfrm>
            <a:off x="11327130" y="6400800"/>
            <a:ext cx="421958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8" name="Google Shape;188;p114"/>
          <p:cNvSpPr txBox="1">
            <a:spLocks noGrp="1"/>
          </p:cNvSpPr>
          <p:nvPr>
            <p:ph type="subTitle" idx="2"/>
          </p:nvPr>
        </p:nvSpPr>
        <p:spPr>
          <a:xfrm>
            <a:off x="442912" y="933433"/>
            <a:ext cx="11306176" cy="885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65023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: One">
  <p:cSld name="Content: One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75fd4f8fce_0_457"/>
          <p:cNvSpPr txBox="1">
            <a:spLocks noGrp="1"/>
          </p:cNvSpPr>
          <p:nvPr>
            <p:ph type="title"/>
          </p:nvPr>
        </p:nvSpPr>
        <p:spPr>
          <a:xfrm>
            <a:off x="711200" y="690562"/>
            <a:ext cx="10769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Georgia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g75fd4f8fce_0_457"/>
          <p:cNvSpPr txBox="1">
            <a:spLocks noGrp="1"/>
          </p:cNvSpPr>
          <p:nvPr>
            <p:ph type="body" idx="1"/>
          </p:nvPr>
        </p:nvSpPr>
        <p:spPr>
          <a:xfrm>
            <a:off x="711200" y="1558025"/>
            <a:ext cx="10769600" cy="46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1" name="Google Shape;431;g75fd4f8fce_0_45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2" name="Google Shape;432;g75fd4f8fce_0_45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0192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91CC58-1D4E-4A9F-A6CA-8A029977E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178F3C-51F0-49AB-A254-031547CE0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CF4361-BD79-4E60-A7EF-E961B0CA8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7123-FC58-42B0-A5EC-02D2F5472B46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957710-4893-455C-AA35-E03057697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1B365C-D65A-4908-99CD-099515BD5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A9493-2A2C-4E20-BC9D-5999BE1E689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6367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35E8E0-B906-4A5C-ABE9-B77E3A07E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A60890E-45E8-4942-B38D-D8F6AFECE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BBD96E-0AC3-409E-8042-8481F087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7123-FC58-42B0-A5EC-02D2F5472B46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CC45EE-E410-47A1-8213-A0220EBD0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63D644-FBCB-446D-8758-B72B63A53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A9493-2A2C-4E20-BC9D-5999BE1E689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72889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F617F4-5315-44A9-AC18-5319BA98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B6E733-5715-48B5-B0E6-74650F6385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509FEC5-5739-441B-8DA9-D11946F6B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FDAAFF-AAA3-415A-B125-4A1C34468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7123-FC58-42B0-A5EC-02D2F5472B46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256BDD-D99B-4E04-A34D-708F49A15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A89CC4-85AC-4119-9D6E-C38807122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A9493-2A2C-4E20-BC9D-5999BE1E689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81932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778A63-F7AF-4D16-BF0F-4F2D2AB96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8226AB-FD3F-4FB3-8843-E8EC5C434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336A87-C352-46D3-AA14-BFCC4B636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239014-9D61-4E73-B0D0-4ABAFCD4F6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8BED6E-22E1-4496-A3A6-3991F597E0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691E8E1-92AF-48FC-8A5A-1FCF700E5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7123-FC58-42B0-A5EC-02D2F5472B46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D51C0A4-BD08-4EB3-A1C8-B40B77CD9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91A0F36-18B3-4028-9384-5A90478BA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A9493-2A2C-4E20-BC9D-5999BE1E689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9715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FBF928-7713-44CB-9149-C540E5ABF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700D6A2-2C24-4C90-A063-D337C9F98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7123-FC58-42B0-A5EC-02D2F5472B46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A0128A4-B0FB-4934-BD35-4925B2B0C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8F9EB45-4DE1-4EED-804A-2BE5D37AA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A9493-2A2C-4E20-BC9D-5999BE1E689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35935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00E266-74EC-4135-98CD-EA8DB1660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7123-FC58-42B0-A5EC-02D2F5472B46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3648C1A-72B3-4B8F-BE4A-5574DDFBD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7A06352-1357-4236-9353-82552C4B2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A9493-2A2C-4E20-BC9D-5999BE1E689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54769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E2A099-48B2-402C-9F22-74242667A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EC6D13-642E-430F-B5CB-655F9BFBA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8C77E34-8C96-496F-A2E5-4DEAF7EEB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B8F687-F34E-4314-9215-6B820642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7123-FC58-42B0-A5EC-02D2F5472B46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67359E-6EC6-4623-B75E-B032345A3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A40614-93E6-436D-AB52-A1125CA5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A9493-2A2C-4E20-BC9D-5999BE1E689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72393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D5C28B-3D7B-4E46-A9C1-0D9FEF4DE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3851410-838A-449C-BEC3-42BA3143D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62A287-B1D8-423E-9048-7A962CD90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5773BA-EAC3-45FD-8599-323072F1D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7123-FC58-42B0-A5EC-02D2F5472B46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239612-A193-42E1-99A6-D015C0F87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9FC202-5782-4EAC-B1BF-D0AB703BB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A9493-2A2C-4E20-BC9D-5999BE1E689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41443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6359D4-35D2-4B8B-A08B-328B07E52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D7268EA-CA22-47DA-9305-532FD0A93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13D3CA-A230-403D-9CCB-F724885AB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F7123-FC58-42B0-A5EC-02D2F5472B46}" type="datetimeFigureOut">
              <a:rPr lang="en-GB" smtClean="0"/>
              <a:pPr/>
              <a:t>26/04/2022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B4A5E5-2112-425D-84C1-538E5E139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732E43-733A-4570-B981-5BA0D3886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A9493-2A2C-4E20-BC9D-5999BE1E689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67357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9D6D3D-2496-4061-8689-E9E045E208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14587" y="0"/>
            <a:ext cx="10330572" cy="682704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6000"/>
              </a:srgbClr>
            </a:outerShdw>
          </a:effectLst>
        </p:spPr>
      </p:pic>
      <p:sp>
        <p:nvSpPr>
          <p:cNvPr id="6" name="Google Shape;1369;p199">
            <a:extLst>
              <a:ext uri="{FF2B5EF4-FFF2-40B4-BE49-F238E27FC236}">
                <a16:creationId xmlns:a16="http://schemas.microsoft.com/office/drawing/2014/main" xmlns="" id="{E12BE1E6-682C-45B2-A6BC-18D31869F0B5}"/>
              </a:ext>
            </a:extLst>
          </p:cNvPr>
          <p:cNvSpPr txBox="1"/>
          <p:nvPr/>
        </p:nvSpPr>
        <p:spPr>
          <a:xfrm>
            <a:off x="1814587" y="1798170"/>
            <a:ext cx="10392219" cy="3647134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612000" tIns="45700" rIns="216000" bIns="72000" anchor="ctr" anchorCtr="0">
            <a:noAutofit/>
          </a:bodyPr>
          <a:lstStyle/>
          <a:p>
            <a:endParaRPr lang="en-US" sz="44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Isolated ACTH </a:t>
            </a:r>
            <a:r>
              <a:rPr lang="az-Latn-AZ" sz="3600" dirty="0" err="1">
                <a:solidFill>
                  <a:schemeClr val="bg1"/>
                </a:solidFill>
              </a:rPr>
              <a:t>Deficiency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az-Latn-AZ" sz="3600" dirty="0">
                <a:solidFill>
                  <a:schemeClr val="bg1"/>
                </a:solidFill>
              </a:rPr>
              <a:t>İzolə olunmuş AKTH çatışmazlığı</a:t>
            </a:r>
            <a:endParaRPr lang="en-US" sz="3600" dirty="0">
              <a:solidFill>
                <a:schemeClr val="bg1"/>
              </a:solidFill>
            </a:endParaRPr>
          </a:p>
          <a:p>
            <a:pPr algn="l"/>
            <a:endParaRPr lang="en-US" sz="44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Specialty:     Pediatrics </a:t>
            </a:r>
          </a:p>
          <a:p>
            <a:pPr algn="l"/>
            <a:r>
              <a:rPr lang="az-Latn-AZ" sz="2000" b="1" dirty="0" err="1">
                <a:solidFill>
                  <a:schemeClr val="bg1"/>
                </a:solidFill>
              </a:rPr>
              <a:t>Asisstan</a:t>
            </a:r>
            <a:r>
              <a:rPr lang="en-US" sz="2000" b="1" dirty="0">
                <a:solidFill>
                  <a:schemeClr val="bg1"/>
                </a:solidFill>
              </a:rPr>
              <a:t>t:</a:t>
            </a:r>
            <a:r>
              <a:rPr lang="az-Latn-AZ" sz="2000" b="1" dirty="0">
                <a:solidFill>
                  <a:schemeClr val="bg1"/>
                </a:solidFill>
              </a:rPr>
              <a:t>  </a:t>
            </a:r>
            <a:r>
              <a:rPr lang="en-US" sz="2000" b="1" dirty="0">
                <a:solidFill>
                  <a:schemeClr val="bg1"/>
                </a:solidFill>
              </a:rPr>
              <a:t>   N</a:t>
            </a:r>
            <a:r>
              <a:rPr lang="az-Latn-AZ" sz="2000" b="1" dirty="0">
                <a:solidFill>
                  <a:schemeClr val="bg1"/>
                </a:solidFill>
              </a:rPr>
              <a:t>ARMİNA ABASL</a:t>
            </a:r>
            <a:r>
              <a:rPr lang="en-US" sz="2000" b="1" dirty="0">
                <a:solidFill>
                  <a:schemeClr val="bg1"/>
                </a:solidFill>
              </a:rPr>
              <a:t>I</a:t>
            </a:r>
          </a:p>
          <a:p>
            <a:pPr algn="l"/>
            <a:r>
              <a:rPr lang="az-Latn-AZ" sz="2000" b="1" dirty="0" err="1">
                <a:solidFill>
                  <a:schemeClr val="bg1"/>
                </a:solidFill>
              </a:rPr>
              <a:t>Head</a:t>
            </a:r>
            <a:r>
              <a:rPr lang="az-Latn-AZ" sz="2000" b="1" dirty="0">
                <a:solidFill>
                  <a:schemeClr val="bg1"/>
                </a:solidFill>
              </a:rPr>
              <a:t> of </a:t>
            </a:r>
            <a:r>
              <a:rPr lang="az-Latn-AZ" sz="2000" b="1" dirty="0" err="1">
                <a:solidFill>
                  <a:schemeClr val="bg1"/>
                </a:solidFill>
              </a:rPr>
              <a:t>Research</a:t>
            </a:r>
            <a:r>
              <a:rPr lang="en-US" sz="2000" b="1">
                <a:solidFill>
                  <a:schemeClr val="bg1"/>
                </a:solidFill>
              </a:rPr>
              <a:t>: ILSUR NOVRUZOV</a:t>
            </a:r>
            <a:endParaRPr lang="en-US" sz="20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Azerbaijan Medical University Therapeutical Educational Clinic 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Department of Pediatric Allergology Pulmonology Endocrinology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Baku 2022                               </a:t>
            </a:r>
          </a:p>
          <a:p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E524689-99D2-4981-9214-D0505B5FA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1" y="71919"/>
            <a:ext cx="1706099" cy="172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1448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90CC68-DF3D-4F2F-B324-B9D6F0153C49}"/>
              </a:ext>
            </a:extLst>
          </p:cNvPr>
          <p:cNvSpPr txBox="1"/>
          <p:nvPr/>
        </p:nvSpPr>
        <p:spPr>
          <a:xfrm>
            <a:off x="241443" y="290438"/>
            <a:ext cx="609771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bg2">
                    <a:lumMod val="50000"/>
                  </a:schemeClr>
                </a:solidFill>
                <a:latin typeface="Georgia"/>
                <a:sym typeface="Georgia"/>
              </a:rPr>
              <a:t>Follow-up</a:t>
            </a:r>
            <a:endParaRPr lang="en-GB" sz="260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27AFE5A2-22F5-4F57-890A-62729F3CC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01" y="1621904"/>
            <a:ext cx="8620020" cy="6360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reflection stA="0" endPos="65000" dist="50800" dir="5400000" sy="-100000" algn="bl" rotWithShape="0"/>
            <a:softEdge rad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vert="horz" wrap="square" lIns="0" tIns="-12696" rIns="0" bIns="-12696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50" dirty="0">
                <a:solidFill>
                  <a:srgbClr val="202124"/>
                </a:solidFill>
                <a:latin typeface="inherit"/>
              </a:rPr>
              <a:t>Treatment was effective. His convulsions decreased but not totally passed.(12 month) (12mg/m2/day)</a:t>
            </a:r>
            <a:endParaRPr lang="en-US" altLang="en-US" sz="2150" dirty="0">
              <a:latin typeface="Arial" panose="020B0604020202020204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2FFEE128-CA19-49CF-838C-289BBFEEA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43" y="2460927"/>
            <a:ext cx="8784405" cy="6360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reflection stA="0" endPos="65000" dist="50800" dir="5400000" sy="-100000" algn="bl" rotWithShape="0"/>
            <a:softEdge rad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vert="horz" wrap="square" lIns="0" tIns="-12696" rIns="0" bIns="-12696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50" dirty="0">
                <a:solidFill>
                  <a:srgbClr val="202124"/>
                </a:solidFill>
                <a:latin typeface="inherit"/>
              </a:rPr>
              <a:t>At his last examination: decreased all motor reflexes, seizures increased again (18 month)</a:t>
            </a:r>
            <a:endParaRPr lang="en-US" altLang="en-US" sz="2150" dirty="0"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F24342C-2EB1-408B-80B9-C25CB6D98360}"/>
              </a:ext>
            </a:extLst>
          </p:cNvPr>
          <p:cNvSpPr/>
          <p:nvPr/>
        </p:nvSpPr>
        <p:spPr>
          <a:xfrm>
            <a:off x="2989780" y="4157686"/>
            <a:ext cx="3261627" cy="1213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Is there any interaction between isolated adrenal insufficiency and child’s neurological status?</a:t>
            </a:r>
            <a:endParaRPr lang="en-GB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2527C3E5-4074-430C-A5CC-ACDF81584525}"/>
              </a:ext>
            </a:extLst>
          </p:cNvPr>
          <p:cNvSpPr/>
          <p:nvPr/>
        </p:nvSpPr>
        <p:spPr>
          <a:xfrm>
            <a:off x="6470202" y="4638121"/>
            <a:ext cx="1304296" cy="351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C4ACDE2-8685-4FAF-A8A8-4F913B11C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14" r="-3595" b="-8303"/>
          <a:stretch/>
        </p:blipFill>
        <p:spPr>
          <a:xfrm>
            <a:off x="9467037" y="1162077"/>
            <a:ext cx="2447560" cy="248169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CCFFA03B-A3C5-40A9-83BC-C982B0335EB6}"/>
              </a:ext>
            </a:extLst>
          </p:cNvPr>
          <p:cNvSpPr/>
          <p:nvPr/>
        </p:nvSpPr>
        <p:spPr>
          <a:xfrm>
            <a:off x="7993293" y="4264320"/>
            <a:ext cx="1695235" cy="1029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MRI</a:t>
            </a:r>
            <a:endParaRPr lang="en-GB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A5998CF-6CAC-4056-98A2-14BC67B7DAD3}"/>
              </a:ext>
            </a:extLst>
          </p:cNvPr>
          <p:cNvSpPr txBox="1"/>
          <p:nvPr/>
        </p:nvSpPr>
        <p:spPr>
          <a:xfrm>
            <a:off x="9467037" y="3510679"/>
            <a:ext cx="2420201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Subdural Hematoma:30 mm (at 15 month child fell and hit his head)</a:t>
            </a:r>
            <a:endParaRPr lang="en-GB" dirty="0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xmlns="" id="{249D9749-09C4-4A86-AD25-8F98A6588625}"/>
              </a:ext>
            </a:extLst>
          </p:cNvPr>
          <p:cNvCxnSpPr>
            <a:cxnSpLocks/>
          </p:cNvCxnSpPr>
          <p:nvPr/>
        </p:nvCxnSpPr>
        <p:spPr>
          <a:xfrm rot="10800000" flipV="1">
            <a:off x="9616790" y="5939725"/>
            <a:ext cx="1271686" cy="38014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A7FD169-F5A7-4A56-8ED4-8FE319E51F8B}"/>
              </a:ext>
            </a:extLst>
          </p:cNvPr>
          <p:cNvSpPr txBox="1"/>
          <p:nvPr/>
        </p:nvSpPr>
        <p:spPr>
          <a:xfrm>
            <a:off x="2837049" y="5524257"/>
            <a:ext cx="6521505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Subdural Paracentesis + </a:t>
            </a:r>
            <a:r>
              <a:rPr lang="en-US" sz="2400" dirty="0" err="1"/>
              <a:t>Finlepsin</a:t>
            </a:r>
            <a:r>
              <a:rPr lang="en-US" sz="2400" dirty="0"/>
              <a:t>+ HC (12mg/m2/day)</a:t>
            </a:r>
          </a:p>
          <a:p>
            <a:r>
              <a:rPr lang="en-US" sz="2400" dirty="0"/>
              <a:t>He hadn’t has seizure since surgery </a:t>
            </a:r>
            <a:endParaRPr lang="en-GB" sz="2400" dirty="0"/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xmlns="" id="{AAB47521-F8AE-4F74-BAF3-43F3EF0CC925}"/>
              </a:ext>
            </a:extLst>
          </p:cNvPr>
          <p:cNvCxnSpPr>
            <a:cxnSpLocks/>
          </p:cNvCxnSpPr>
          <p:nvPr/>
        </p:nvCxnSpPr>
        <p:spPr>
          <a:xfrm rot="5400000">
            <a:off x="10354412" y="4798384"/>
            <a:ext cx="1675405" cy="60727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B531139-F6F7-4215-A431-DBD99200C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43" y="4170452"/>
            <a:ext cx="2301412" cy="23996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9D9173-B534-4334-AB78-2C33E0A914FC}"/>
              </a:ext>
            </a:extLst>
          </p:cNvPr>
          <p:cNvSpPr txBox="1"/>
          <p:nvPr/>
        </p:nvSpPr>
        <p:spPr>
          <a:xfrm>
            <a:off x="277402" y="1129392"/>
            <a:ext cx="8620019" cy="305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reflection stA="0" endPos="65000" dist="50800" dir="5400000" sy="-100000" algn="bl" rotWithShape="0"/>
            <a:softEdge rad="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vert="horz" wrap="square" lIns="0" tIns="-12696" rIns="0" bIns="-12696" numCol="1" rtlCol="0" anchor="ctr" anchorCtr="0" compatLnSpc="1">
            <a:prstTxWarp prst="textNoShape">
              <a:avLst/>
            </a:prstTxWarp>
            <a:spAutoFit/>
          </a:bodyPr>
          <a:lstStyle>
            <a:lvl1pPr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rgbClr val="202124"/>
                </a:solidFill>
                <a:latin typeface="inheri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pPr marL="0" indent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50" dirty="0">
                <a:solidFill>
                  <a:srgbClr val="202124"/>
                </a:solidFill>
                <a:latin typeface="inherit"/>
              </a:rPr>
              <a:t>Hydrocortisone treatment was started</a:t>
            </a:r>
            <a:r>
              <a:rPr lang="en-US" altLang="en-US" sz="2150" dirty="0"/>
              <a:t> (15 mg/m2/day) (9 month)</a:t>
            </a:r>
            <a:endParaRPr lang="en-US" altLang="en-US" sz="2150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3EE176C-D440-473C-9849-B0879E007D49}"/>
              </a:ext>
            </a:extLst>
          </p:cNvPr>
          <p:cNvSpPr/>
          <p:nvPr/>
        </p:nvSpPr>
        <p:spPr>
          <a:xfrm>
            <a:off x="1247893" y="4876853"/>
            <a:ext cx="1169727" cy="1883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6088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  <p:bldP spid="6" grpId="0" animBg="1"/>
      <p:bldP spid="17" grpId="0" animBg="1"/>
      <p:bldP spid="18" grpId="0" animBg="1"/>
      <p:bldP spid="15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338C9-F489-4580-A92D-84B0EF4A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2" y="169524"/>
            <a:ext cx="10515598" cy="10582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Secondary Adrenal Insufficiency Causes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F0C95A-EEAC-447C-9E95-93F220B08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272" y="1304818"/>
            <a:ext cx="10706528" cy="5383658"/>
          </a:xfr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514350" indent="-514350">
              <a:buAutoNum type="arabicParenR"/>
            </a:pPr>
            <a:r>
              <a:rPr lang="en-US" sz="3200" dirty="0"/>
              <a:t>ACTH suppression</a:t>
            </a:r>
          </a:p>
          <a:p>
            <a:pPr marL="0" indent="0">
              <a:buNone/>
            </a:pPr>
            <a:r>
              <a:rPr lang="en-US" sz="2600" dirty="0"/>
              <a:t>                  Chronic infection</a:t>
            </a:r>
          </a:p>
          <a:p>
            <a:pPr marL="0" indent="0">
              <a:buNone/>
            </a:pPr>
            <a:r>
              <a:rPr lang="en-US" sz="2600" dirty="0"/>
              <a:t>                   Chronic stress</a:t>
            </a:r>
          </a:p>
          <a:p>
            <a:pPr marL="0" indent="0">
              <a:buNone/>
            </a:pPr>
            <a:r>
              <a:rPr lang="en-US" sz="2600" dirty="0"/>
              <a:t>                   GC suppression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3200" dirty="0"/>
              <a:t>2) Congenital Multiple Pituitary </a:t>
            </a:r>
            <a:r>
              <a:rPr lang="en-US" sz="3200" dirty="0" err="1"/>
              <a:t>Hormon</a:t>
            </a:r>
            <a:r>
              <a:rPr lang="en-US" sz="3200" dirty="0"/>
              <a:t> Deficiency: </a:t>
            </a:r>
          </a:p>
          <a:p>
            <a:pPr marL="0" indent="0">
              <a:buNone/>
            </a:pPr>
            <a:r>
              <a:rPr lang="en-US" sz="2600" dirty="0"/>
              <a:t>   Genetic:  HESX1,OTX2,LHX4, PROP1 ,SOX3  </a:t>
            </a:r>
          </a:p>
          <a:p>
            <a:pPr marL="0" indent="0">
              <a:buNone/>
            </a:pPr>
            <a:r>
              <a:rPr lang="en-US" sz="2600" dirty="0"/>
              <a:t>    Idiopathic</a:t>
            </a:r>
          </a:p>
          <a:p>
            <a:pPr marL="0" indent="0">
              <a:buNone/>
            </a:pPr>
            <a:r>
              <a:rPr lang="en-US" sz="2600" dirty="0"/>
              <a:t>                                                   </a:t>
            </a:r>
          </a:p>
          <a:p>
            <a:pPr marL="0" indent="0">
              <a:buNone/>
            </a:pPr>
            <a:r>
              <a:rPr lang="en-US" sz="3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Isolated ACTH Deficiency: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sz="2200" dirty="0">
                <a:solidFill>
                  <a:schemeClr val="tx1"/>
                </a:solidFill>
              </a:rPr>
              <a:t>Genetic (</a:t>
            </a:r>
            <a:r>
              <a:rPr lang="en-GB" sz="2200" u="sng" dirty="0">
                <a:solidFill>
                  <a:schemeClr val="tx1"/>
                </a:solidFill>
              </a:rPr>
              <a:t>e.g. TBX19 gene mutations</a:t>
            </a:r>
            <a:r>
              <a:rPr lang="en-GB" sz="2200" dirty="0">
                <a:solidFill>
                  <a:schemeClr val="tx1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200" dirty="0"/>
              <a:t>POMC deficiency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200" dirty="0"/>
              <a:t> Prohormone convertase 1 deficiency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/>
              <a:t>4) Acquired multiple pituitary hormone deficiency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14644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4CA24D9-089E-4B9B-8AFD-8BF4B698E37D}"/>
              </a:ext>
            </a:extLst>
          </p:cNvPr>
          <p:cNvSpPr/>
          <p:nvPr/>
        </p:nvSpPr>
        <p:spPr>
          <a:xfrm>
            <a:off x="82193" y="1500026"/>
            <a:ext cx="11649058" cy="40685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897010-E553-437C-83EC-7B1EC3BCE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10000" contrast="8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7941" y="50303"/>
            <a:ext cx="12081866" cy="55182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4876080-C501-4FBC-B6DA-A9AB21E79CCF}"/>
              </a:ext>
            </a:extLst>
          </p:cNvPr>
          <p:cNvSpPr/>
          <p:nvPr/>
        </p:nvSpPr>
        <p:spPr>
          <a:xfrm>
            <a:off x="0" y="2188394"/>
            <a:ext cx="12192000" cy="1582221"/>
          </a:xfrm>
          <a:prstGeom prst="rect">
            <a:avLst/>
          </a:prstGeom>
          <a:solidFill>
            <a:srgbClr val="40404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432C0EA-ADAB-4E0E-91F8-57E2C0DF6184}"/>
              </a:ext>
            </a:extLst>
          </p:cNvPr>
          <p:cNvSpPr txBox="1"/>
          <p:nvPr/>
        </p:nvSpPr>
        <p:spPr>
          <a:xfrm>
            <a:off x="3392936" y="2580202"/>
            <a:ext cx="55588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dirty="0">
                <a:latin typeface="+mj-l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xmlns="" val="751392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38"/>
          <p:cNvSpPr txBox="1">
            <a:spLocks noGrp="1"/>
          </p:cNvSpPr>
          <p:nvPr>
            <p:ph type="title"/>
          </p:nvPr>
        </p:nvSpPr>
        <p:spPr>
          <a:xfrm>
            <a:off x="442913" y="375966"/>
            <a:ext cx="11306175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GB" sz="2600" b="1" dirty="0">
                <a:solidFill>
                  <a:schemeClr val="bg2">
                    <a:lumMod val="50000"/>
                  </a:schemeClr>
                </a:solidFill>
              </a:rPr>
              <a:t>Case History</a:t>
            </a:r>
          </a:p>
        </p:txBody>
      </p:sp>
      <p:sp>
        <p:nvSpPr>
          <p:cNvPr id="724" name="Google Shape;724;p38"/>
          <p:cNvSpPr txBox="1">
            <a:spLocks noGrp="1"/>
          </p:cNvSpPr>
          <p:nvPr>
            <p:ph type="sldNum" idx="12"/>
          </p:nvPr>
        </p:nvSpPr>
        <p:spPr>
          <a:xfrm>
            <a:off x="11327131" y="5039675"/>
            <a:ext cx="421958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</a:pPr>
            <a:fld id="{00000000-1234-1234-1234-123412341234}" type="slidenum">
              <a:rPr lang="en-GB" sz="7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750"/>
                <a:buNone/>
              </a:pPr>
              <a:t>2</a:t>
            </a:fld>
            <a:endParaRPr sz="7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9B53D23-B616-4DE4-8C33-B855A85B4043}"/>
              </a:ext>
            </a:extLst>
          </p:cNvPr>
          <p:cNvSpPr/>
          <p:nvPr/>
        </p:nvSpPr>
        <p:spPr bwMode="ltGray">
          <a:xfrm>
            <a:off x="442914" y="1150706"/>
            <a:ext cx="872177" cy="31541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E2F15BC-C991-42C1-90CD-7CAA0A427E8C}"/>
              </a:ext>
            </a:extLst>
          </p:cNvPr>
          <p:cNvSpPr/>
          <p:nvPr/>
        </p:nvSpPr>
        <p:spPr>
          <a:xfrm>
            <a:off x="1357314" y="1212351"/>
            <a:ext cx="9767938" cy="323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u="sng" dirty="0">
                <a:solidFill>
                  <a:schemeClr val="accent1">
                    <a:lumMod val="50000"/>
                  </a:schemeClr>
                </a:solidFill>
              </a:rPr>
              <a:t>8 month old boy </a:t>
            </a:r>
            <a:r>
              <a:rPr lang="en-US" sz="2000" dirty="0"/>
              <a:t>was referred to the pediatric service with the following complaints: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Hypotonia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Weakness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Eye gazing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Seizures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Incident of shaking 40-50 times a day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dirty="0"/>
          </a:p>
        </p:txBody>
      </p:sp>
      <p:pic>
        <p:nvPicPr>
          <p:cNvPr id="7" name="Graphic 6" descr="Baby crawling outline">
            <a:extLst>
              <a:ext uri="{FF2B5EF4-FFF2-40B4-BE49-F238E27FC236}">
                <a16:creationId xmlns:a16="http://schemas.microsoft.com/office/drawing/2014/main" xmlns="" id="{A0AF5899-38C3-4175-A42B-900C6EADC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00691" y="2476466"/>
            <a:ext cx="914400" cy="952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708240-EB84-4981-BE64-E8E1A3C0E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7760" y="2476466"/>
            <a:ext cx="4839129" cy="41909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3BB00D3-2F84-44FF-94D6-CB03C8B5D071}"/>
              </a:ext>
            </a:extLst>
          </p:cNvPr>
          <p:cNvSpPr/>
          <p:nvPr/>
        </p:nvSpPr>
        <p:spPr>
          <a:xfrm>
            <a:off x="8250245" y="3449548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A7F57CE-99FD-4C96-8CD5-CA15AE718E78}"/>
              </a:ext>
            </a:extLst>
          </p:cNvPr>
          <p:cNvSpPr/>
          <p:nvPr/>
        </p:nvSpPr>
        <p:spPr>
          <a:xfrm rot="20259528">
            <a:off x="8123850" y="3992452"/>
            <a:ext cx="1165327" cy="2643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16560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38"/>
          <p:cNvSpPr txBox="1">
            <a:spLocks noGrp="1"/>
          </p:cNvSpPr>
          <p:nvPr>
            <p:ph type="title"/>
          </p:nvPr>
        </p:nvSpPr>
        <p:spPr>
          <a:xfrm>
            <a:off x="442913" y="328454"/>
            <a:ext cx="11306175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GB" sz="2600" b="1" dirty="0">
                <a:solidFill>
                  <a:schemeClr val="bg2">
                    <a:lumMod val="50000"/>
                  </a:schemeClr>
                </a:solidFill>
              </a:rPr>
              <a:t>Previous History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9B53D23-B616-4DE4-8C33-B855A85B4043}"/>
              </a:ext>
            </a:extLst>
          </p:cNvPr>
          <p:cNvSpPr/>
          <p:nvPr/>
        </p:nvSpPr>
        <p:spPr bwMode="ltGray">
          <a:xfrm>
            <a:off x="442911" y="1520375"/>
            <a:ext cx="872179" cy="391999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E2F15BC-C991-42C1-90CD-7CAA0A427E8C}"/>
              </a:ext>
            </a:extLst>
          </p:cNvPr>
          <p:cNvSpPr/>
          <p:nvPr/>
        </p:nvSpPr>
        <p:spPr>
          <a:xfrm>
            <a:off x="1544191" y="1611398"/>
            <a:ext cx="9553843" cy="37379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Only Child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Consanguineous Parents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From first birth, second pregnancy (first pregnancy: miscarriage in the second month of pregnancy due to CMV)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Born at 41 weeks ( maternal history: BP:220/160)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Cesarean delivery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Weight 3,500 gr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/>
              <a:t>Height 51 cm</a:t>
            </a:r>
          </a:p>
        </p:txBody>
      </p:sp>
    </p:spTree>
    <p:extLst>
      <p:ext uri="{BB962C8B-B14F-4D97-AF65-F5344CB8AC3E}">
        <p14:creationId xmlns:p14="http://schemas.microsoft.com/office/powerpoint/2010/main" xmlns="" val="604351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C938214-378A-4273-A37D-0BBCC8AD3AD4}"/>
              </a:ext>
            </a:extLst>
          </p:cNvPr>
          <p:cNvSpPr/>
          <p:nvPr/>
        </p:nvSpPr>
        <p:spPr>
          <a:xfrm>
            <a:off x="525696" y="1074989"/>
            <a:ext cx="4246649" cy="17260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Vomiting </a:t>
            </a:r>
          </a:p>
          <a:p>
            <a:pPr algn="ctr"/>
            <a:r>
              <a:rPr lang="en-US" dirty="0"/>
              <a:t>Jaundice</a:t>
            </a:r>
          </a:p>
          <a:p>
            <a:pPr algn="ctr"/>
            <a:r>
              <a:rPr lang="en-US" dirty="0"/>
              <a:t>Hospitalization due to:   Jaundice                                       </a:t>
            </a:r>
          </a:p>
          <a:p>
            <a:pPr algn="ctr"/>
            <a:r>
              <a:rPr lang="en-US" dirty="0"/>
              <a:t>Phototherapy was effective (5 days)</a:t>
            </a:r>
          </a:p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58BE4B-8FD5-4B57-A8C1-570AC28283A3}"/>
              </a:ext>
            </a:extLst>
          </p:cNvPr>
          <p:cNvSpPr/>
          <p:nvPr/>
        </p:nvSpPr>
        <p:spPr>
          <a:xfrm>
            <a:off x="7274103" y="1074989"/>
            <a:ext cx="4664468" cy="17260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700" dirty="0"/>
              <a:t>Admission to hospital: respiratory tract infection</a:t>
            </a:r>
          </a:p>
          <a:p>
            <a:pPr algn="ctr"/>
            <a:r>
              <a:rPr lang="en-GB" sz="1700" dirty="0"/>
              <a:t>(7 day)</a:t>
            </a:r>
          </a:p>
          <a:p>
            <a:pPr algn="ctr"/>
            <a:r>
              <a:rPr lang="nl-NL" sz="1700" b="1" dirty="0"/>
              <a:t>TSB 9,17mg/dL  (0,4-1,2)</a:t>
            </a:r>
          </a:p>
          <a:p>
            <a:pPr algn="ctr"/>
            <a:r>
              <a:rPr lang="nl-NL" sz="1700" b="1" dirty="0"/>
              <a:t>AST 403 U/L    (9-80)</a:t>
            </a:r>
          </a:p>
          <a:p>
            <a:pPr algn="ctr"/>
            <a:r>
              <a:rPr lang="nl-NL" sz="1700" b="1" dirty="0"/>
              <a:t>ALT 128 U/L    (10-90) </a:t>
            </a:r>
          </a:p>
          <a:p>
            <a:pPr algn="ctr"/>
            <a:r>
              <a:rPr lang="nl-NL" sz="1700" b="1" dirty="0"/>
              <a:t>Cholestasis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BF4C56D-02E6-44D0-833A-4193556C3508}"/>
              </a:ext>
            </a:extLst>
          </p:cNvPr>
          <p:cNvSpPr/>
          <p:nvPr/>
        </p:nvSpPr>
        <p:spPr>
          <a:xfrm>
            <a:off x="7274103" y="3186677"/>
            <a:ext cx="4520630" cy="24012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Admission to IUC</a:t>
            </a:r>
            <a:r>
              <a:rPr lang="en-GB" dirty="0"/>
              <a:t>:with bilateral pneumonia </a:t>
            </a:r>
          </a:p>
          <a:p>
            <a:pPr algn="ctr"/>
            <a:r>
              <a:rPr lang="en-GB" dirty="0"/>
              <a:t>Short-term seizures (Phenobarbital)</a:t>
            </a:r>
          </a:p>
          <a:p>
            <a:pPr algn="ctr"/>
            <a:r>
              <a:rPr lang="en-GB" dirty="0"/>
              <a:t>Disappearing developmental stage</a:t>
            </a:r>
          </a:p>
          <a:p>
            <a:pPr algn="ctr"/>
            <a:endParaRPr lang="en-GB" dirty="0"/>
          </a:p>
          <a:p>
            <a:pPr algn="ctr"/>
            <a:r>
              <a:rPr lang="nl-NL" dirty="0"/>
              <a:t> </a:t>
            </a:r>
            <a:r>
              <a:rPr lang="nl-NL" b="1" dirty="0"/>
              <a:t>TSB 1,1  mg/dL    (0,4-1,2)</a:t>
            </a:r>
          </a:p>
          <a:p>
            <a:pPr algn="ctr"/>
            <a:r>
              <a:rPr lang="nl-NL" b="1" dirty="0"/>
              <a:t>  ALT 98 U/L           (10-90</a:t>
            </a:r>
          </a:p>
          <a:p>
            <a:pPr algn="ctr"/>
            <a:r>
              <a:rPr lang="nl-NL" b="1" dirty="0"/>
              <a:t>  AST 80 U/L           (9-80)</a:t>
            </a:r>
          </a:p>
          <a:p>
            <a:pPr algn="ctr"/>
            <a:r>
              <a:rPr lang="nl-NL" b="1" dirty="0"/>
              <a:t>GGT 108  U/L         (12-64)</a:t>
            </a:r>
            <a:endParaRPr lang="en-GB" b="1" dirty="0"/>
          </a:p>
          <a:p>
            <a:pPr algn="ctr"/>
            <a:endParaRPr lang="en-GB" dirty="0"/>
          </a:p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CC7E9B5-610B-4A6D-9971-9F9B7C587AF3}"/>
              </a:ext>
            </a:extLst>
          </p:cNvPr>
          <p:cNvSpPr txBox="1"/>
          <p:nvPr/>
        </p:nvSpPr>
        <p:spPr>
          <a:xfrm>
            <a:off x="1547974" y="707708"/>
            <a:ext cx="241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  <a:r>
              <a:rPr lang="en-US" baseline="30000" dirty="0"/>
              <a:t>st </a:t>
            </a:r>
            <a:r>
              <a:rPr lang="en-US" dirty="0"/>
              <a:t>day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5A4B99-77A8-4735-ACCF-D39490704E68}"/>
              </a:ext>
            </a:extLst>
          </p:cNvPr>
          <p:cNvSpPr txBox="1"/>
          <p:nvPr/>
        </p:nvSpPr>
        <p:spPr>
          <a:xfrm>
            <a:off x="8304724" y="684591"/>
            <a:ext cx="241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month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6195919-5F36-42D9-92C1-A1437486BA9A}"/>
              </a:ext>
            </a:extLst>
          </p:cNvPr>
          <p:cNvSpPr txBox="1"/>
          <p:nvPr/>
        </p:nvSpPr>
        <p:spPr>
          <a:xfrm>
            <a:off x="8856323" y="2907586"/>
            <a:ext cx="131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month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80FFFBF-515F-43A2-86EA-E4BAD4E9996A}"/>
              </a:ext>
            </a:extLst>
          </p:cNvPr>
          <p:cNvSpPr txBox="1"/>
          <p:nvPr/>
        </p:nvSpPr>
        <p:spPr>
          <a:xfrm flipH="1">
            <a:off x="687512" y="6305866"/>
            <a:ext cx="10816975" cy="40254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Until 6 month he was under control of different doctors, and developmental steps appropriated with age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EAE4D5-50B1-4282-9EB0-B22B5C7F1F0A}"/>
              </a:ext>
            </a:extLst>
          </p:cNvPr>
          <p:cNvSpPr txBox="1"/>
          <p:nvPr/>
        </p:nvSpPr>
        <p:spPr>
          <a:xfrm>
            <a:off x="155826" y="141643"/>
            <a:ext cx="569102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bg2">
                    <a:lumMod val="50000"/>
                  </a:schemeClr>
                </a:solidFill>
                <a:latin typeface="Georgia"/>
                <a:ea typeface="Georgia"/>
                <a:cs typeface="Georgia"/>
                <a:sym typeface="Georgia"/>
              </a:rPr>
              <a:t>History of Present Illness</a:t>
            </a:r>
            <a:endParaRPr lang="en-GB" sz="2600" b="1" dirty="0">
              <a:solidFill>
                <a:schemeClr val="bg2">
                  <a:lumMod val="50000"/>
                </a:schemeClr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689016-FCC4-4941-A202-DED9D37A2AC0}"/>
              </a:ext>
            </a:extLst>
          </p:cNvPr>
          <p:cNvSpPr txBox="1"/>
          <p:nvPr/>
        </p:nvSpPr>
        <p:spPr>
          <a:xfrm>
            <a:off x="525696" y="3279640"/>
            <a:ext cx="4194420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               Prolonged jaundice </a:t>
            </a:r>
          </a:p>
          <a:p>
            <a:r>
              <a:rPr lang="en-US" dirty="0"/>
              <a:t>          Treatment with: Phenobarbital</a:t>
            </a:r>
          </a:p>
          <a:p>
            <a:r>
              <a:rPr lang="en-US" dirty="0"/>
              <a:t>                        </a:t>
            </a:r>
            <a:r>
              <a:rPr lang="en-US" dirty="0" err="1"/>
              <a:t>Ursodesoxycholic</a:t>
            </a:r>
            <a:r>
              <a:rPr lang="en-US" dirty="0"/>
              <a:t> acid</a:t>
            </a:r>
          </a:p>
          <a:p>
            <a:endParaRPr lang="en-US" dirty="0"/>
          </a:p>
          <a:p>
            <a:r>
              <a:rPr lang="en-US" dirty="0"/>
              <a:t>           TSB 5,08 mg/dL  (0,4-1,2)</a:t>
            </a:r>
          </a:p>
          <a:p>
            <a:r>
              <a:rPr lang="en-US" dirty="0"/>
              <a:t>                ALT 269 U/L    (10-90)</a:t>
            </a:r>
          </a:p>
          <a:p>
            <a:r>
              <a:rPr lang="en-US" dirty="0"/>
              <a:t>                AST 327 U/L    (9-80)</a:t>
            </a:r>
          </a:p>
          <a:p>
            <a:r>
              <a:rPr lang="en-US" dirty="0"/>
              <a:t>               GGT 107 U/L     (12-64)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1185245-5816-48AE-8220-ADCEA7AEE574}"/>
              </a:ext>
            </a:extLst>
          </p:cNvPr>
          <p:cNvSpPr txBox="1"/>
          <p:nvPr/>
        </p:nvSpPr>
        <p:spPr>
          <a:xfrm flipH="1">
            <a:off x="1697374" y="2945429"/>
            <a:ext cx="2115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3-6 month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9400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/>
      <p:bldP spid="8" grpId="0"/>
      <p:bldP spid="9" grpId="0"/>
      <p:bldP spid="10" grpId="0" animBg="1"/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38"/>
          <p:cNvSpPr txBox="1">
            <a:spLocks noGrp="1"/>
          </p:cNvSpPr>
          <p:nvPr>
            <p:ph type="title"/>
          </p:nvPr>
        </p:nvSpPr>
        <p:spPr>
          <a:xfrm>
            <a:off x="278549" y="295418"/>
            <a:ext cx="11306175" cy="50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GB" sz="2600" b="1" dirty="0">
                <a:solidFill>
                  <a:schemeClr val="bg2">
                    <a:lumMod val="50000"/>
                  </a:schemeClr>
                </a:solidFill>
              </a:rPr>
              <a:t>General Examination (8 month)</a:t>
            </a:r>
          </a:p>
        </p:txBody>
      </p:sp>
      <p:sp>
        <p:nvSpPr>
          <p:cNvPr id="724" name="Google Shape;724;p38"/>
          <p:cNvSpPr txBox="1">
            <a:spLocks noGrp="1"/>
          </p:cNvSpPr>
          <p:nvPr>
            <p:ph type="sldNum" idx="12"/>
          </p:nvPr>
        </p:nvSpPr>
        <p:spPr>
          <a:xfrm>
            <a:off x="11327131" y="5039675"/>
            <a:ext cx="421958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</a:pPr>
            <a:fld id="{00000000-1234-1234-1234-123412341234}" type="slidenum">
              <a:rPr lang="en-GB" sz="7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750"/>
                <a:buNone/>
              </a:pPr>
              <a:t>5</a:t>
            </a:fld>
            <a:endParaRPr sz="7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E2F15BC-C991-42C1-90CD-7CAA0A427E8C}"/>
              </a:ext>
            </a:extLst>
          </p:cNvPr>
          <p:cNvSpPr/>
          <p:nvPr/>
        </p:nvSpPr>
        <p:spPr>
          <a:xfrm>
            <a:off x="1683299" y="1950068"/>
            <a:ext cx="9553843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7A048A-0BA7-4FEE-A450-3943AA3BF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724" y="95039"/>
            <a:ext cx="4102727" cy="49572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6C5877-F64F-4B19-8B9D-8FB28C22B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87" y="1152996"/>
            <a:ext cx="11634902" cy="5707588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xmlns="" id="{CC8F3B03-9188-4041-AFD9-A515EEC63B7E}"/>
              </a:ext>
            </a:extLst>
          </p:cNvPr>
          <p:cNvSpPr/>
          <p:nvPr/>
        </p:nvSpPr>
        <p:spPr>
          <a:xfrm>
            <a:off x="4065089" y="2352614"/>
            <a:ext cx="632375" cy="87330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rgbClr val="0F0B0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586C35-38AE-422B-8C5A-982669C127B8}"/>
              </a:ext>
            </a:extLst>
          </p:cNvPr>
          <p:cNvSpPr txBox="1"/>
          <p:nvPr/>
        </p:nvSpPr>
        <p:spPr>
          <a:xfrm>
            <a:off x="4962418" y="2704688"/>
            <a:ext cx="254862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Indications of fast growth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FDE0FC6-3A56-4407-A2DF-256BF3F90469}"/>
              </a:ext>
            </a:extLst>
          </p:cNvPr>
          <p:cNvSpPr/>
          <p:nvPr/>
        </p:nvSpPr>
        <p:spPr>
          <a:xfrm>
            <a:off x="7060710" y="6417461"/>
            <a:ext cx="1500027" cy="290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67533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2540" y="1363222"/>
            <a:ext cx="10526920" cy="53205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                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2C6F83-33EF-4CF9-BC66-EBE8AEF27500}"/>
              </a:ext>
            </a:extLst>
          </p:cNvPr>
          <p:cNvSpPr txBox="1"/>
          <p:nvPr/>
        </p:nvSpPr>
        <p:spPr>
          <a:xfrm>
            <a:off x="480316" y="174264"/>
            <a:ext cx="609771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bg2">
                    <a:lumMod val="50000"/>
                  </a:schemeClr>
                </a:solidFill>
                <a:latin typeface="Georgia"/>
                <a:sym typeface="Georgia"/>
              </a:rPr>
              <a:t>Investigations (8 month)</a:t>
            </a:r>
            <a:endParaRPr lang="en-GB" sz="2600" dirty="0"/>
          </a:p>
        </p:txBody>
      </p:sp>
      <p:sp>
        <p:nvSpPr>
          <p:cNvPr id="10" name="Rectangle: Folded Corner 9">
            <a:extLst>
              <a:ext uri="{FF2B5EF4-FFF2-40B4-BE49-F238E27FC236}">
                <a16:creationId xmlns:a16="http://schemas.microsoft.com/office/drawing/2014/main" xmlns="" id="{B10C9B95-532C-44F5-8F35-3F2AE85D13E6}"/>
              </a:ext>
            </a:extLst>
          </p:cNvPr>
          <p:cNvSpPr/>
          <p:nvPr/>
        </p:nvSpPr>
        <p:spPr>
          <a:xfrm>
            <a:off x="8340570" y="1809316"/>
            <a:ext cx="3018890" cy="2178121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  <a:p>
            <a:pPr lvl="0" algn="ctr"/>
            <a:endParaRPr lang="en-US" dirty="0">
              <a:solidFill>
                <a:schemeClr val="tx1"/>
              </a:solidFill>
            </a:endParaRPr>
          </a:p>
          <a:p>
            <a:pPr lvl="0" algn="ctr"/>
            <a:r>
              <a:rPr lang="en-US" sz="2000" dirty="0">
                <a:solidFill>
                  <a:schemeClr val="tx1"/>
                </a:solidFill>
              </a:rPr>
              <a:t>Abdominal USM: Fatty liver</a:t>
            </a:r>
            <a:endParaRPr lang="en-GB" sz="2000" dirty="0">
              <a:solidFill>
                <a:schemeClr val="tx1"/>
              </a:solidFill>
            </a:endParaRPr>
          </a:p>
          <a:p>
            <a:pPr lvl="0" algn="ctr"/>
            <a:r>
              <a:rPr lang="en-US" sz="2000" dirty="0">
                <a:solidFill>
                  <a:schemeClr val="tx1"/>
                </a:solidFill>
              </a:rPr>
              <a:t>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1" name="Rectangle: Folded Corner 10">
            <a:extLst>
              <a:ext uri="{FF2B5EF4-FFF2-40B4-BE49-F238E27FC236}">
                <a16:creationId xmlns:a16="http://schemas.microsoft.com/office/drawing/2014/main" xmlns="" id="{6E61C502-B99A-40E2-A56D-D83580AAF12E}"/>
              </a:ext>
            </a:extLst>
          </p:cNvPr>
          <p:cNvSpPr/>
          <p:nvPr/>
        </p:nvSpPr>
        <p:spPr>
          <a:xfrm>
            <a:off x="832540" y="1754566"/>
            <a:ext cx="3018890" cy="2101064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Eye examination: no light reflex in the right eye, weak light reactions, parafoveal Torpedo maculopathy, enlarged pupils, fundus right-left optic disc hypoplastic?</a:t>
            </a:r>
            <a:endParaRPr lang="en-GB" sz="2000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lvl="0"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: Folded Corner 11">
            <a:extLst>
              <a:ext uri="{FF2B5EF4-FFF2-40B4-BE49-F238E27FC236}">
                <a16:creationId xmlns:a16="http://schemas.microsoft.com/office/drawing/2014/main" xmlns="" id="{975856C4-16AE-40FA-90DF-7B7D291EBA66}"/>
              </a:ext>
            </a:extLst>
          </p:cNvPr>
          <p:cNvSpPr/>
          <p:nvPr/>
        </p:nvSpPr>
        <p:spPr>
          <a:xfrm>
            <a:off x="845879" y="4357198"/>
            <a:ext cx="3018890" cy="2101064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EEG-basal activity was weak, small seizure patterns were detected</a:t>
            </a:r>
            <a:endParaRPr lang="en-GB" sz="2000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: Folded Corner 12">
            <a:extLst>
              <a:ext uri="{FF2B5EF4-FFF2-40B4-BE49-F238E27FC236}">
                <a16:creationId xmlns:a16="http://schemas.microsoft.com/office/drawing/2014/main" xmlns="" id="{B855F1B8-4661-433F-B0D8-3A5961AC51AC}"/>
              </a:ext>
            </a:extLst>
          </p:cNvPr>
          <p:cNvSpPr/>
          <p:nvPr/>
        </p:nvSpPr>
        <p:spPr>
          <a:xfrm>
            <a:off x="8340570" y="4322431"/>
            <a:ext cx="3018890" cy="2101064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  <a:p>
            <a:pPr lvl="0" algn="ctr"/>
            <a:r>
              <a:rPr lang="en-US" sz="2000" dirty="0">
                <a:solidFill>
                  <a:schemeClr val="tx1"/>
                </a:solidFill>
              </a:rPr>
              <a:t>He had hypoglycemia once during follow up (22mg/dL)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044D42C-FE69-45FF-8C7E-0703DC8FBCC6}"/>
              </a:ext>
            </a:extLst>
          </p:cNvPr>
          <p:cNvSpPr/>
          <p:nvPr/>
        </p:nvSpPr>
        <p:spPr>
          <a:xfrm>
            <a:off x="5092340" y="3596125"/>
            <a:ext cx="1606411" cy="63815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were our suspects?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3027ECC-33B7-421A-ACA5-02AD157DEE8F}"/>
              </a:ext>
            </a:extLst>
          </p:cNvPr>
          <p:cNvSpPr txBox="1"/>
          <p:nvPr/>
        </p:nvSpPr>
        <p:spPr>
          <a:xfrm>
            <a:off x="4019762" y="2722000"/>
            <a:ext cx="280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metabolic</a:t>
            </a:r>
          </a:p>
        </p:txBody>
      </p:sp>
      <p:pic>
        <p:nvPicPr>
          <p:cNvPr id="14" name="Graphic 13" descr="Arrow circle with solid fill">
            <a:extLst>
              <a:ext uri="{FF2B5EF4-FFF2-40B4-BE49-F238E27FC236}">
                <a16:creationId xmlns:a16="http://schemas.microsoft.com/office/drawing/2014/main" xmlns="" id="{FA251C85-2820-42F7-A424-833B3F5DC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8316577">
            <a:off x="3947735" y="2019995"/>
            <a:ext cx="3994574" cy="39945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9E8017E-A5A9-4DCD-AA3F-93E116D189FD}"/>
              </a:ext>
            </a:extLst>
          </p:cNvPr>
          <p:cNvSpPr txBox="1"/>
          <p:nvPr/>
        </p:nvSpPr>
        <p:spPr>
          <a:xfrm>
            <a:off x="5985745" y="2722000"/>
            <a:ext cx="280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neurological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8AB7350-8289-4F4E-B81A-AC76C6407933}"/>
              </a:ext>
            </a:extLst>
          </p:cNvPr>
          <p:cNvSpPr txBox="1"/>
          <p:nvPr/>
        </p:nvSpPr>
        <p:spPr>
          <a:xfrm>
            <a:off x="4525539" y="5188297"/>
            <a:ext cx="280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endocrinological</a:t>
            </a:r>
          </a:p>
        </p:txBody>
      </p:sp>
      <p:sp>
        <p:nvSpPr>
          <p:cNvPr id="2" name="Arrow: Bent 1">
            <a:extLst>
              <a:ext uri="{FF2B5EF4-FFF2-40B4-BE49-F238E27FC236}">
                <a16:creationId xmlns:a16="http://schemas.microsoft.com/office/drawing/2014/main" xmlns="" id="{BEF40CCC-63F6-4FA8-B93C-0BD6128EF0D7}"/>
              </a:ext>
            </a:extLst>
          </p:cNvPr>
          <p:cNvSpPr/>
          <p:nvPr/>
        </p:nvSpPr>
        <p:spPr>
          <a:xfrm>
            <a:off x="3267182" y="1754566"/>
            <a:ext cx="45719" cy="4571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xmlns="" id="{6237579B-79C8-4304-B666-59DF0B6F0930}"/>
              </a:ext>
            </a:extLst>
          </p:cNvPr>
          <p:cNvCxnSpPr>
            <a:cxnSpLocks/>
          </p:cNvCxnSpPr>
          <p:nvPr/>
        </p:nvCxnSpPr>
        <p:spPr>
          <a:xfrm flipV="1">
            <a:off x="2728653" y="689118"/>
            <a:ext cx="2100212" cy="108830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5D97C62-CBCF-4E14-934A-845DD2513E60}"/>
              </a:ext>
            </a:extLst>
          </p:cNvPr>
          <p:cNvSpPr txBox="1"/>
          <p:nvPr/>
        </p:nvSpPr>
        <p:spPr>
          <a:xfrm flipH="1">
            <a:off x="5092340" y="393128"/>
            <a:ext cx="261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ophthalmologic pathology is congenital and not related to metabolic disease.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FE365F-5626-4FB0-983A-B7F7F42FEE6F}"/>
              </a:ext>
            </a:extLst>
          </p:cNvPr>
          <p:cNvSpPr txBox="1"/>
          <p:nvPr/>
        </p:nvSpPr>
        <p:spPr>
          <a:xfrm>
            <a:off x="4258754" y="6101780"/>
            <a:ext cx="367449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            WES was performed</a:t>
            </a:r>
            <a:endParaRPr lang="en-GB" sz="2000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A70255A0-D741-440E-84D7-B32C33A0E7C0}"/>
              </a:ext>
            </a:extLst>
          </p:cNvPr>
          <p:cNvSpPr/>
          <p:nvPr/>
        </p:nvSpPr>
        <p:spPr>
          <a:xfrm flipV="1">
            <a:off x="7520683" y="779683"/>
            <a:ext cx="899504" cy="213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1AAF22C-26D3-43EC-B58E-45876879F523}"/>
              </a:ext>
            </a:extLst>
          </p:cNvPr>
          <p:cNvSpPr txBox="1"/>
          <p:nvPr/>
        </p:nvSpPr>
        <p:spPr>
          <a:xfrm>
            <a:off x="8790591" y="656838"/>
            <a:ext cx="2743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No visual Impairment</a:t>
            </a:r>
          </a:p>
          <a:p>
            <a:r>
              <a:rPr lang="en-US" dirty="0"/>
              <a:t>Optic nerve was normal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43026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7" grpId="0" animBg="1"/>
      <p:bldP spid="8" grpId="0"/>
      <p:bldP spid="16" grpId="0"/>
      <p:bldP spid="18" grpId="0"/>
      <p:bldP spid="20" grpId="0"/>
      <p:bldP spid="6" grpId="0" animBg="1"/>
      <p:bldP spid="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E4FFB118-0F8A-4D09-81C5-B1BBFB47AB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31418063"/>
              </p:ext>
            </p:extLst>
          </p:nvPr>
        </p:nvGraphicFramePr>
        <p:xfrm>
          <a:off x="6421349" y="2517169"/>
          <a:ext cx="5486399" cy="30161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5654">
                  <a:extLst>
                    <a:ext uri="{9D8B030D-6E8A-4147-A177-3AD203B41FA5}">
                      <a16:colId xmlns:a16="http://schemas.microsoft.com/office/drawing/2014/main" xmlns="" val="53402139"/>
                    </a:ext>
                  </a:extLst>
                </a:gridCol>
                <a:gridCol w="1527424">
                  <a:extLst>
                    <a:ext uri="{9D8B030D-6E8A-4147-A177-3AD203B41FA5}">
                      <a16:colId xmlns:a16="http://schemas.microsoft.com/office/drawing/2014/main" xmlns="" val="2123955753"/>
                    </a:ext>
                  </a:extLst>
                </a:gridCol>
                <a:gridCol w="1873321">
                  <a:extLst>
                    <a:ext uri="{9D8B030D-6E8A-4147-A177-3AD203B41FA5}">
                      <a16:colId xmlns:a16="http://schemas.microsoft.com/office/drawing/2014/main" xmlns="" val="484640959"/>
                    </a:ext>
                  </a:extLst>
                </a:gridCol>
              </a:tblGrid>
              <a:tr h="441788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TB </a:t>
                      </a:r>
                      <a:r>
                        <a:rPr lang="el-GR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GB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mol/L 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     4,45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   (3-23)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3261748038"/>
                  </a:ext>
                </a:extLst>
              </a:tr>
              <a:tr h="3646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  </a:t>
                      </a:r>
                      <a:r>
                        <a:rPr lang="el-GR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GB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mol/L 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     0,45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   (0-5,2)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2532473582"/>
                  </a:ext>
                </a:extLst>
              </a:tr>
              <a:tr h="3646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DB </a:t>
                      </a:r>
                      <a:r>
                        <a:rPr lang="el-GR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GB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mol/L 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       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   (3-17,8)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2315427970"/>
                  </a:ext>
                </a:extLst>
              </a:tr>
              <a:tr h="3646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r>
                        <a:rPr lang="en-GB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LT   U/L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     62</a:t>
                      </a:r>
                      <a:endParaRPr lang="en-GB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   (13-45)</a:t>
                      </a:r>
                      <a:endParaRPr lang="en-GB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2612363795"/>
                  </a:ext>
                </a:extLst>
              </a:tr>
              <a:tr h="3646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    U/L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      57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    (15-60)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595267497"/>
                  </a:ext>
                </a:extLst>
              </a:tr>
              <a:tr h="3646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    U/L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      26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     (1-39)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326402135"/>
                  </a:ext>
                </a:extLst>
              </a:tr>
              <a:tr h="38662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en-GB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lucose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nmol/mL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3,8 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(3,3-5,6)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834109017"/>
                  </a:ext>
                </a:extLst>
              </a:tr>
              <a:tr h="364629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 nmol/l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1,35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(1,16-1,51)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2627886115"/>
                  </a:ext>
                </a:extLst>
              </a:tr>
            </a:tbl>
          </a:graphicData>
        </a:graphic>
      </p:graphicFrame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xmlns="" id="{280479A9-70AF-4193-9B02-ABB6A627A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21763401"/>
              </p:ext>
            </p:extLst>
          </p:nvPr>
        </p:nvGraphicFramePr>
        <p:xfrm>
          <a:off x="6489843" y="657168"/>
          <a:ext cx="5065162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2581">
                  <a:extLst>
                    <a:ext uri="{9D8B030D-6E8A-4147-A177-3AD203B41FA5}">
                      <a16:colId xmlns:a16="http://schemas.microsoft.com/office/drawing/2014/main" xmlns="" val="2204581811"/>
                    </a:ext>
                  </a:extLst>
                </a:gridCol>
                <a:gridCol w="2532581">
                  <a:extLst>
                    <a:ext uri="{9D8B030D-6E8A-4147-A177-3AD203B41FA5}">
                      <a16:colId xmlns:a16="http://schemas.microsoft.com/office/drawing/2014/main" xmlns="" val="3895679485"/>
                    </a:ext>
                  </a:extLst>
                </a:gridCol>
              </a:tblGrid>
              <a:tr h="322284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Metabolic Screening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1208307"/>
                  </a:ext>
                </a:extLst>
              </a:tr>
              <a:tr h="322284">
                <a:tc>
                  <a:txBody>
                    <a:bodyPr/>
                    <a:lstStyle/>
                    <a:p>
                      <a:r>
                        <a:rPr lang="en-US" sz="1800" dirty="0"/>
                        <a:t>Amino acid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Negative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8954347"/>
                  </a:ext>
                </a:extLst>
              </a:tr>
              <a:tr h="322284">
                <a:tc>
                  <a:txBody>
                    <a:bodyPr/>
                    <a:lstStyle/>
                    <a:p>
                      <a:r>
                        <a:rPr lang="en-US" sz="1800" dirty="0"/>
                        <a:t>Urine amino acid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Negative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3181835"/>
                  </a:ext>
                </a:extLst>
              </a:tr>
              <a:tr h="563997">
                <a:tc>
                  <a:txBody>
                    <a:bodyPr/>
                    <a:lstStyle/>
                    <a:p>
                      <a:r>
                        <a:rPr lang="en-US" sz="1800" dirty="0"/>
                        <a:t>Organic acid profile in urine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Negative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5451688"/>
                  </a:ext>
                </a:extLst>
              </a:tr>
            </a:tbl>
          </a:graphicData>
        </a:graphic>
      </p:graphicFrame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xmlns="" id="{8A98BD63-802C-478A-B30D-525E06889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41681156"/>
              </p:ext>
            </p:extLst>
          </p:nvPr>
        </p:nvGraphicFramePr>
        <p:xfrm>
          <a:off x="94180" y="4198580"/>
          <a:ext cx="578948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9829">
                  <a:extLst>
                    <a:ext uri="{9D8B030D-6E8A-4147-A177-3AD203B41FA5}">
                      <a16:colId xmlns:a16="http://schemas.microsoft.com/office/drawing/2014/main" xmlns="" val="1516942026"/>
                    </a:ext>
                  </a:extLst>
                </a:gridCol>
                <a:gridCol w="1897628">
                  <a:extLst>
                    <a:ext uri="{9D8B030D-6E8A-4147-A177-3AD203B41FA5}">
                      <a16:colId xmlns:a16="http://schemas.microsoft.com/office/drawing/2014/main" xmlns="" val="550195540"/>
                    </a:ext>
                  </a:extLst>
                </a:gridCol>
                <a:gridCol w="1962031">
                  <a:extLst>
                    <a:ext uri="{9D8B030D-6E8A-4147-A177-3AD203B41FA5}">
                      <a16:colId xmlns:a16="http://schemas.microsoft.com/office/drawing/2014/main" xmlns="" val="3386268792"/>
                    </a:ext>
                  </a:extLst>
                </a:gridCol>
              </a:tblGrid>
              <a:tr h="36420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48680067"/>
                  </a:ext>
                </a:extLst>
              </a:tr>
              <a:tr h="364204">
                <a:tc>
                  <a:txBody>
                    <a:bodyPr/>
                    <a:lstStyle/>
                    <a:p>
                      <a:r>
                        <a:rPr lang="en-US" dirty="0"/>
                        <a:t>IGF-1 ng/mL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34,58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11,8-94,6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5762099"/>
                  </a:ext>
                </a:extLst>
              </a:tr>
              <a:tr h="364204">
                <a:tc>
                  <a:txBody>
                    <a:bodyPr/>
                    <a:lstStyle/>
                    <a:p>
                      <a:r>
                        <a:rPr lang="en-US" dirty="0"/>
                        <a:t>HGH ng/mL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2,56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0,094-6,29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16931886"/>
                  </a:ext>
                </a:extLst>
              </a:tr>
            </a:tbl>
          </a:graphicData>
        </a:graphic>
      </p:graphicFrame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45C24354-5BAA-46EF-BE6A-22A49CFF1B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32448"/>
              </p:ext>
            </p:extLst>
          </p:nvPr>
        </p:nvGraphicFramePr>
        <p:xfrm>
          <a:off x="94180" y="1679557"/>
          <a:ext cx="5825446" cy="28870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8664">
                  <a:extLst>
                    <a:ext uri="{9D8B030D-6E8A-4147-A177-3AD203B41FA5}">
                      <a16:colId xmlns:a16="http://schemas.microsoft.com/office/drawing/2014/main" xmlns="" val="579063576"/>
                    </a:ext>
                  </a:extLst>
                </a:gridCol>
                <a:gridCol w="1938391">
                  <a:extLst>
                    <a:ext uri="{9D8B030D-6E8A-4147-A177-3AD203B41FA5}">
                      <a16:colId xmlns:a16="http://schemas.microsoft.com/office/drawing/2014/main" xmlns="" val="2555945252"/>
                    </a:ext>
                  </a:extLst>
                </a:gridCol>
                <a:gridCol w="1938391">
                  <a:extLst>
                    <a:ext uri="{9D8B030D-6E8A-4147-A177-3AD203B41FA5}">
                      <a16:colId xmlns:a16="http://schemas.microsoft.com/office/drawing/2014/main" xmlns="" val="2655850501"/>
                    </a:ext>
                  </a:extLst>
                </a:gridCol>
              </a:tblGrid>
              <a:tr h="32078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TSH </a:t>
                      </a:r>
                      <a:r>
                        <a:rPr lang="en-GB" sz="2000" u="none" strike="noStrike" dirty="0" err="1">
                          <a:effectLst/>
                        </a:rPr>
                        <a:t>miu</a:t>
                      </a:r>
                      <a:r>
                        <a:rPr lang="en-GB" sz="2000" u="none" strike="noStrike" dirty="0">
                          <a:effectLst/>
                        </a:rPr>
                        <a:t>/mL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      7,35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 (1,36-8,8)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3778750212"/>
                  </a:ext>
                </a:extLst>
              </a:tr>
              <a:tr h="32078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FT3 </a:t>
                      </a:r>
                      <a:r>
                        <a:rPr lang="en-GB" sz="2000" u="none" strike="noStrike" dirty="0" err="1">
                          <a:effectLst/>
                        </a:rPr>
                        <a:t>pmol</a:t>
                      </a:r>
                      <a:r>
                        <a:rPr lang="en-GB" sz="2000" u="none" strike="noStrike" dirty="0">
                          <a:effectLst/>
                        </a:rPr>
                        <a:t>/L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      6,71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 (3,1-6,8)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2450091280"/>
                  </a:ext>
                </a:extLst>
              </a:tr>
              <a:tr h="32078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FT4 </a:t>
                      </a:r>
                      <a:r>
                        <a:rPr lang="en-GB" sz="2000" u="none" strike="noStrike" dirty="0" err="1">
                          <a:effectLst/>
                        </a:rPr>
                        <a:t>pmol</a:t>
                      </a:r>
                      <a:r>
                        <a:rPr lang="en-GB" sz="2000" u="none" strike="noStrike" dirty="0">
                          <a:effectLst/>
                        </a:rPr>
                        <a:t>/L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      11,11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 (6,2-30,1)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2989667772"/>
                  </a:ext>
                </a:extLst>
              </a:tr>
              <a:tr h="32078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Insulin mu/mL</a:t>
                      </a:r>
                      <a:endParaRPr lang="en-GB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     0,767</a:t>
                      </a:r>
                      <a:endParaRPr lang="en-GB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(2,6-24,9)</a:t>
                      </a:r>
                      <a:endParaRPr lang="en-GB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4258088086"/>
                  </a:ext>
                </a:extLst>
              </a:tr>
              <a:tr h="32078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C-peptide ng/mL</a:t>
                      </a:r>
                      <a:endParaRPr lang="en-GB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      0,344</a:t>
                      </a:r>
                      <a:endParaRPr lang="en-GB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 (1,1-4,4)</a:t>
                      </a:r>
                      <a:endParaRPr lang="en-GB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16002737"/>
                  </a:ext>
                </a:extLst>
              </a:tr>
              <a:tr h="32078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 err="1">
                          <a:effectLst/>
                        </a:rPr>
                        <a:t>Pth</a:t>
                      </a:r>
                      <a:r>
                        <a:rPr lang="en-GB" sz="2000" u="none" strike="noStrike" dirty="0">
                          <a:effectLst/>
                        </a:rPr>
                        <a:t> </a:t>
                      </a:r>
                      <a:r>
                        <a:rPr lang="en-GB" sz="2000" u="none" strike="noStrike" dirty="0" err="1">
                          <a:effectLst/>
                        </a:rPr>
                        <a:t>pg</a:t>
                      </a:r>
                      <a:r>
                        <a:rPr lang="en-GB" sz="2000" u="none" strike="noStrike" dirty="0">
                          <a:effectLst/>
                        </a:rPr>
                        <a:t> /mL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       17,96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    (12-65)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359177972"/>
                  </a:ext>
                </a:extLst>
              </a:tr>
              <a:tr h="32078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dirty="0">
                          <a:effectLst/>
                        </a:rPr>
                        <a:t>Prolactin </a:t>
                      </a:r>
                      <a:r>
                        <a:rPr lang="en-GB" sz="2000" u="none" strike="noStrike" dirty="0" err="1">
                          <a:effectLst/>
                        </a:rPr>
                        <a:t>pmol</a:t>
                      </a:r>
                      <a:r>
                        <a:rPr lang="en-GB" sz="2000" u="none" strike="noStrike" dirty="0">
                          <a:effectLst/>
                        </a:rPr>
                        <a:t> /L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440,5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(69-483)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251719103"/>
                  </a:ext>
                </a:extLst>
              </a:tr>
              <a:tr h="32078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GB" sz="2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ortisol</a:t>
                      </a:r>
                      <a:r>
                        <a:rPr lang="en-GB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nmol/L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     &lt;1,50</a:t>
                      </a:r>
                      <a:endParaRPr lang="en-GB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  171-536</a:t>
                      </a:r>
                      <a:endParaRPr lang="en-GB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818183570"/>
                  </a:ext>
                </a:extLst>
              </a:tr>
              <a:tr h="32078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r>
                        <a:rPr lang="en-GB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CTH  </a:t>
                      </a:r>
                      <a:r>
                        <a:rPr lang="en-GB" sz="20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pg</a:t>
                      </a:r>
                      <a:r>
                        <a:rPr lang="en-GB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/mL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     &lt;1,00</a:t>
                      </a:r>
                      <a:endParaRPr lang="en-GB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  7,2-63,3</a:t>
                      </a:r>
                      <a:endParaRPr lang="en-GB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406688122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ED5371A-B2B7-42D8-AE5A-90A1FAC5CB97}"/>
              </a:ext>
            </a:extLst>
          </p:cNvPr>
          <p:cNvSpPr txBox="1"/>
          <p:nvPr/>
        </p:nvSpPr>
        <p:spPr>
          <a:xfrm>
            <a:off x="99317" y="1269128"/>
            <a:ext cx="581517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 Laboratory  Results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D5405E1-CA68-42A6-A1C7-927FEC262B30}"/>
              </a:ext>
            </a:extLst>
          </p:cNvPr>
          <p:cNvSpPr txBox="1"/>
          <p:nvPr/>
        </p:nvSpPr>
        <p:spPr>
          <a:xfrm>
            <a:off x="210621" y="164725"/>
            <a:ext cx="609771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bg2">
                    <a:lumMod val="50000"/>
                  </a:schemeClr>
                </a:solidFill>
                <a:latin typeface="Georgia"/>
                <a:sym typeface="Georgia"/>
              </a:rPr>
              <a:t>Investigations (9 month)</a:t>
            </a:r>
            <a:endParaRPr lang="en-GB" sz="2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112D479-B27F-47F1-B26C-28668221CD68}"/>
              </a:ext>
            </a:extLst>
          </p:cNvPr>
          <p:cNvSpPr txBox="1"/>
          <p:nvPr/>
        </p:nvSpPr>
        <p:spPr>
          <a:xfrm>
            <a:off x="94179" y="5804899"/>
            <a:ext cx="6097712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MRI:  Pituitary imaging was normal</a:t>
            </a:r>
          </a:p>
        </p:txBody>
      </p:sp>
    </p:spTree>
    <p:extLst>
      <p:ext uri="{BB962C8B-B14F-4D97-AF65-F5344CB8AC3E}">
        <p14:creationId xmlns:p14="http://schemas.microsoft.com/office/powerpoint/2010/main" xmlns="" val="656891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2B036A9-6C55-42EA-8A6D-203B60B4FCD4}"/>
              </a:ext>
            </a:extLst>
          </p:cNvPr>
          <p:cNvSpPr/>
          <p:nvPr/>
        </p:nvSpPr>
        <p:spPr>
          <a:xfrm>
            <a:off x="840768" y="986319"/>
            <a:ext cx="10510463" cy="54519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5" name="Google Shape;525;g75fd4f8fce_0_465"/>
          <p:cNvSpPr/>
          <p:nvPr/>
        </p:nvSpPr>
        <p:spPr>
          <a:xfrm>
            <a:off x="2205005" y="2256238"/>
            <a:ext cx="2415958" cy="2814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Clr>
                <a:srgbClr val="000000"/>
              </a:buClr>
              <a:defRPr/>
            </a:pPr>
            <a:endParaRPr sz="1600" kern="0" dirty="0">
              <a:solidFill>
                <a:srgbClr val="000000"/>
              </a:solidFill>
              <a:latin typeface="+mj-lt"/>
              <a:ea typeface="Georgia"/>
              <a:cs typeface="Georgia"/>
              <a:sym typeface="Georgia"/>
            </a:endParaRPr>
          </a:p>
        </p:txBody>
      </p:sp>
      <p:sp>
        <p:nvSpPr>
          <p:cNvPr id="526" name="Google Shape;526;g75fd4f8fce_0_465"/>
          <p:cNvSpPr/>
          <p:nvPr/>
        </p:nvSpPr>
        <p:spPr>
          <a:xfrm>
            <a:off x="7770922" y="5135262"/>
            <a:ext cx="2333937" cy="858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1" algn="r">
              <a:buClr>
                <a:srgbClr val="000000"/>
              </a:buClr>
              <a:buSzPts val="1500"/>
              <a:defRPr/>
            </a:pPr>
            <a:r>
              <a:rPr lang="en-US" sz="2800" kern="0" dirty="0">
                <a:solidFill>
                  <a:srgbClr val="000000"/>
                </a:solidFill>
                <a:latin typeface="+mj-lt"/>
                <a:ea typeface="Georgia"/>
                <a:cs typeface="Georgia"/>
                <a:sym typeface="Georgia"/>
              </a:rPr>
              <a:t>Hypoglycemia</a:t>
            </a:r>
            <a:endParaRPr sz="2800" kern="0" dirty="0">
              <a:solidFill>
                <a:srgbClr val="000000"/>
              </a:solidFill>
              <a:latin typeface="+mj-lt"/>
              <a:ea typeface="Georgia"/>
              <a:cs typeface="Georgia"/>
              <a:sym typeface="Georgia"/>
            </a:endParaRPr>
          </a:p>
        </p:txBody>
      </p:sp>
      <p:sp>
        <p:nvSpPr>
          <p:cNvPr id="527" name="Google Shape;527;g75fd4f8fce_0_465"/>
          <p:cNvSpPr/>
          <p:nvPr/>
        </p:nvSpPr>
        <p:spPr>
          <a:xfrm>
            <a:off x="8422830" y="1146154"/>
            <a:ext cx="1946700" cy="2180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defRPr/>
            </a:pPr>
            <a:endParaRPr sz="1600" dirty="0">
              <a:latin typeface="+mj-lt"/>
              <a:sym typeface="Georgia"/>
            </a:endParaRPr>
          </a:p>
        </p:txBody>
      </p:sp>
      <p:grpSp>
        <p:nvGrpSpPr>
          <p:cNvPr id="15" name="Group 84">
            <a:extLst>
              <a:ext uri="{FF2B5EF4-FFF2-40B4-BE49-F238E27FC236}">
                <a16:creationId xmlns:a16="http://schemas.microsoft.com/office/drawing/2014/main" xmlns="" id="{3E1FAF92-173C-43B5-8B0D-5E321E030712}"/>
              </a:ext>
            </a:extLst>
          </p:cNvPr>
          <p:cNvGrpSpPr/>
          <p:nvPr/>
        </p:nvGrpSpPr>
        <p:grpSpPr>
          <a:xfrm>
            <a:off x="4605430" y="1520530"/>
            <a:ext cx="3817400" cy="3815412"/>
            <a:chOff x="8178676" y="2052439"/>
            <a:chExt cx="1560513" cy="1439862"/>
          </a:xfrm>
        </p:grpSpPr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xmlns="" id="{49C912FF-AEA7-44BF-A1C4-B212CECD0D70}"/>
                </a:ext>
              </a:extLst>
            </p:cNvPr>
            <p:cNvSpPr>
              <a:spLocks/>
            </p:cNvSpPr>
            <p:nvPr/>
          </p:nvSpPr>
          <p:spPr bwMode="gray">
            <a:xfrm>
              <a:off x="8977189" y="2052439"/>
              <a:ext cx="762000" cy="1062037"/>
            </a:xfrm>
            <a:custGeom>
              <a:avLst/>
              <a:gdLst>
                <a:gd name="T0" fmla="*/ 653079181 w 286"/>
                <a:gd name="T1" fmla="*/ 725258286 h 432"/>
                <a:gd name="T2" fmla="*/ 1192577782 w 286"/>
                <a:gd name="T3" fmla="*/ 2147483647 h 432"/>
                <a:gd name="T4" fmla="*/ 1774671265 w 286"/>
                <a:gd name="T5" fmla="*/ 2147483647 h 432"/>
                <a:gd name="T6" fmla="*/ 2030223576 w 286"/>
                <a:gd name="T7" fmla="*/ 1764795849 h 432"/>
                <a:gd name="T8" fmla="*/ 0 w 286"/>
                <a:gd name="T9" fmla="*/ 0 h 432"/>
                <a:gd name="T10" fmla="*/ 0 w 286"/>
                <a:gd name="T11" fmla="*/ 568118494 h 432"/>
                <a:gd name="T12" fmla="*/ 653079181 w 286"/>
                <a:gd name="T13" fmla="*/ 725258286 h 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432"/>
                <a:gd name="T23" fmla="*/ 286 w 286"/>
                <a:gd name="T24" fmla="*/ 432 h 4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432">
                  <a:moveTo>
                    <a:pt x="92" y="120"/>
                  </a:moveTo>
                  <a:cubicBezTo>
                    <a:pt x="185" y="174"/>
                    <a:pt x="218" y="291"/>
                    <a:pt x="168" y="385"/>
                  </a:cubicBezTo>
                  <a:cubicBezTo>
                    <a:pt x="250" y="432"/>
                    <a:pt x="250" y="432"/>
                    <a:pt x="250" y="432"/>
                  </a:cubicBezTo>
                  <a:cubicBezTo>
                    <a:pt x="273" y="391"/>
                    <a:pt x="286" y="343"/>
                    <a:pt x="286" y="292"/>
                  </a:cubicBezTo>
                  <a:cubicBezTo>
                    <a:pt x="286" y="133"/>
                    <a:pt x="159" y="3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32" y="95"/>
                    <a:pt x="63" y="104"/>
                    <a:pt x="92" y="120"/>
                  </a:cubicBezTo>
                  <a:close/>
                </a:path>
              </a:pathLst>
            </a:custGeom>
            <a:solidFill>
              <a:schemeClr val="tx2"/>
            </a:solidFill>
            <a:ln w="317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31520">
                <a:buClr>
                  <a:srgbClr val="000000"/>
                </a:buClr>
                <a:defRPr/>
              </a:pPr>
              <a:endParaRPr lang="en-GB" sz="72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 31">
              <a:extLst>
                <a:ext uri="{FF2B5EF4-FFF2-40B4-BE49-F238E27FC236}">
                  <a16:creationId xmlns:a16="http://schemas.microsoft.com/office/drawing/2014/main" xmlns="" id="{2C478FAF-C165-4E42-83F9-4E209706FFCB}"/>
                </a:ext>
              </a:extLst>
            </p:cNvPr>
            <p:cNvSpPr>
              <a:spLocks/>
            </p:cNvSpPr>
            <p:nvPr/>
          </p:nvSpPr>
          <p:spPr bwMode="gray">
            <a:xfrm>
              <a:off x="8294563" y="3028751"/>
              <a:ext cx="1328738" cy="463550"/>
            </a:xfrm>
            <a:custGeom>
              <a:avLst/>
              <a:gdLst>
                <a:gd name="T0" fmla="*/ 1066389384 w 500"/>
                <a:gd name="T1" fmla="*/ 407334722 h 188"/>
                <a:gd name="T2" fmla="*/ 579098592 w 500"/>
                <a:gd name="T3" fmla="*/ 0 h 188"/>
                <a:gd name="T4" fmla="*/ 0 w 500"/>
                <a:gd name="T5" fmla="*/ 291821967 h 188"/>
                <a:gd name="T6" fmla="*/ 1765544906 w 500"/>
                <a:gd name="T7" fmla="*/ 1142971227 h 188"/>
                <a:gd name="T8" fmla="*/ 2147483647 w 500"/>
                <a:gd name="T9" fmla="*/ 291821967 h 188"/>
                <a:gd name="T10" fmla="*/ 2147483647 w 500"/>
                <a:gd name="T11" fmla="*/ 0 h 188"/>
                <a:gd name="T12" fmla="*/ 1066389384 w 500"/>
                <a:gd name="T13" fmla="*/ 407334722 h 1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0"/>
                <a:gd name="T22" fmla="*/ 0 h 188"/>
                <a:gd name="T23" fmla="*/ 500 w 500"/>
                <a:gd name="T24" fmla="*/ 188 h 1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0" h="188">
                  <a:moveTo>
                    <a:pt x="151" y="67"/>
                  </a:moveTo>
                  <a:cubicBezTo>
                    <a:pt x="122" y="50"/>
                    <a:pt x="98" y="27"/>
                    <a:pt x="82" y="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51" y="132"/>
                    <a:pt x="144" y="188"/>
                    <a:pt x="250" y="188"/>
                  </a:cubicBezTo>
                  <a:cubicBezTo>
                    <a:pt x="356" y="188"/>
                    <a:pt x="449" y="132"/>
                    <a:pt x="500" y="48"/>
                  </a:cubicBezTo>
                  <a:cubicBezTo>
                    <a:pt x="418" y="0"/>
                    <a:pt x="418" y="0"/>
                    <a:pt x="418" y="0"/>
                  </a:cubicBezTo>
                  <a:cubicBezTo>
                    <a:pt x="362" y="91"/>
                    <a:pt x="244" y="121"/>
                    <a:pt x="151" y="67"/>
                  </a:cubicBezTo>
                  <a:close/>
                </a:path>
              </a:pathLst>
            </a:custGeom>
            <a:solidFill>
              <a:schemeClr val="accent5"/>
            </a:solidFill>
            <a:ln w="317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31520">
                <a:buClr>
                  <a:srgbClr val="000000"/>
                </a:buClr>
                <a:defRPr/>
              </a:pPr>
              <a:endParaRPr lang="en-GB" sz="72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 32">
              <a:extLst>
                <a:ext uri="{FF2B5EF4-FFF2-40B4-BE49-F238E27FC236}">
                  <a16:creationId xmlns:a16="http://schemas.microsoft.com/office/drawing/2014/main" xmlns="" id="{C52996AC-8C47-4AC8-956C-69A05F4DE243}"/>
                </a:ext>
              </a:extLst>
            </p:cNvPr>
            <p:cNvSpPr>
              <a:spLocks/>
            </p:cNvSpPr>
            <p:nvPr/>
          </p:nvSpPr>
          <p:spPr bwMode="gray">
            <a:xfrm>
              <a:off x="8178676" y="2052439"/>
              <a:ext cx="762000" cy="1062037"/>
            </a:xfrm>
            <a:custGeom>
              <a:avLst/>
              <a:gdLst>
                <a:gd name="T0" fmla="*/ 858941820 w 286"/>
                <a:gd name="T1" fmla="*/ 1166458324 h 432"/>
                <a:gd name="T2" fmla="*/ 2030223576 w 286"/>
                <a:gd name="T3" fmla="*/ 568118494 h 432"/>
                <a:gd name="T4" fmla="*/ 2030223576 w 286"/>
                <a:gd name="T5" fmla="*/ 0 h 432"/>
                <a:gd name="T6" fmla="*/ 0 w 286"/>
                <a:gd name="T7" fmla="*/ 1764795849 h 432"/>
                <a:gd name="T8" fmla="*/ 255552394 w 286"/>
                <a:gd name="T9" fmla="*/ 2147483647 h 432"/>
                <a:gd name="T10" fmla="*/ 837645794 w 286"/>
                <a:gd name="T11" fmla="*/ 2147483647 h 432"/>
                <a:gd name="T12" fmla="*/ 858941820 w 286"/>
                <a:gd name="T13" fmla="*/ 1166458324 h 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6"/>
                <a:gd name="T22" fmla="*/ 0 h 432"/>
                <a:gd name="T23" fmla="*/ 286 w 286"/>
                <a:gd name="T24" fmla="*/ 432 h 4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6" h="432">
                  <a:moveTo>
                    <a:pt x="121" y="193"/>
                  </a:moveTo>
                  <a:cubicBezTo>
                    <a:pt x="157" y="132"/>
                    <a:pt x="220" y="96"/>
                    <a:pt x="286" y="94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127" y="3"/>
                    <a:pt x="0" y="133"/>
                    <a:pt x="0" y="292"/>
                  </a:cubicBezTo>
                  <a:cubicBezTo>
                    <a:pt x="0" y="343"/>
                    <a:pt x="13" y="391"/>
                    <a:pt x="36" y="432"/>
                  </a:cubicBezTo>
                  <a:cubicBezTo>
                    <a:pt x="118" y="385"/>
                    <a:pt x="118" y="385"/>
                    <a:pt x="118" y="385"/>
                  </a:cubicBezTo>
                  <a:cubicBezTo>
                    <a:pt x="87" y="327"/>
                    <a:pt x="86" y="254"/>
                    <a:pt x="121" y="193"/>
                  </a:cubicBezTo>
                  <a:close/>
                </a:path>
              </a:pathLst>
            </a:custGeom>
            <a:solidFill>
              <a:schemeClr val="accent4"/>
            </a:solidFill>
            <a:ln w="317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731520">
                <a:buClr>
                  <a:srgbClr val="000000"/>
                </a:buClr>
                <a:defRPr/>
              </a:pPr>
              <a:endParaRPr lang="en-GB" sz="72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4" name="Google Shape;1184;p132">
            <a:extLst>
              <a:ext uri="{FF2B5EF4-FFF2-40B4-BE49-F238E27FC236}">
                <a16:creationId xmlns:a16="http://schemas.microsoft.com/office/drawing/2014/main" xmlns="" id="{49B75410-1F45-47C9-AA50-4F4807AAB6DB}"/>
              </a:ext>
            </a:extLst>
          </p:cNvPr>
          <p:cNvCxnSpPr>
            <a:cxnSpLocks/>
          </p:cNvCxnSpPr>
          <p:nvPr/>
        </p:nvCxnSpPr>
        <p:spPr>
          <a:xfrm>
            <a:off x="7592729" y="5191724"/>
            <a:ext cx="2406405" cy="0"/>
          </a:xfrm>
          <a:prstGeom prst="straightConnector1">
            <a:avLst/>
          </a:prstGeom>
          <a:noFill/>
          <a:ln w="1270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" name="Google Shape;1184;p132">
            <a:extLst>
              <a:ext uri="{FF2B5EF4-FFF2-40B4-BE49-F238E27FC236}">
                <a16:creationId xmlns:a16="http://schemas.microsoft.com/office/drawing/2014/main" xmlns="" id="{CB9A0C61-8CD8-4FD3-A056-9BB6D34786A6}"/>
              </a:ext>
            </a:extLst>
          </p:cNvPr>
          <p:cNvCxnSpPr>
            <a:cxnSpLocks/>
          </p:cNvCxnSpPr>
          <p:nvPr/>
        </p:nvCxnSpPr>
        <p:spPr>
          <a:xfrm flipV="1">
            <a:off x="8190334" y="2236588"/>
            <a:ext cx="2975962" cy="41195"/>
          </a:xfrm>
          <a:prstGeom prst="straightConnector1">
            <a:avLst/>
          </a:prstGeom>
          <a:noFill/>
          <a:ln w="1270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1184;p132">
            <a:extLst>
              <a:ext uri="{FF2B5EF4-FFF2-40B4-BE49-F238E27FC236}">
                <a16:creationId xmlns:a16="http://schemas.microsoft.com/office/drawing/2014/main" xmlns="" id="{AA729C87-ECF0-4C81-91C2-D85140EED11D}"/>
              </a:ext>
            </a:extLst>
          </p:cNvPr>
          <p:cNvCxnSpPr/>
          <p:nvPr/>
        </p:nvCxnSpPr>
        <p:spPr>
          <a:xfrm>
            <a:off x="2706438" y="2236588"/>
            <a:ext cx="1914525" cy="0"/>
          </a:xfrm>
          <a:prstGeom prst="straightConnector1">
            <a:avLst/>
          </a:prstGeom>
          <a:noFill/>
          <a:ln w="1270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3DBACCF-133F-41D7-8ADB-1544F3102BC1}"/>
              </a:ext>
            </a:extLst>
          </p:cNvPr>
          <p:cNvSpPr txBox="1"/>
          <p:nvPr/>
        </p:nvSpPr>
        <p:spPr>
          <a:xfrm>
            <a:off x="2779962" y="345090"/>
            <a:ext cx="663207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chemeClr val="bg2">
                    <a:lumMod val="50000"/>
                  </a:schemeClr>
                </a:solidFill>
                <a:latin typeface="Georgia"/>
                <a:sym typeface="Georgia"/>
              </a:rPr>
              <a:t>WHAT IS A DIAGNOSIS?</a:t>
            </a:r>
            <a:endParaRPr lang="en-GB" sz="2600" b="1" dirty="0">
              <a:solidFill>
                <a:schemeClr val="bg2">
                  <a:lumMod val="50000"/>
                </a:schemeClr>
              </a:solidFill>
              <a:latin typeface="Georgia"/>
            </a:endParaRPr>
          </a:p>
        </p:txBody>
      </p:sp>
      <p:sp>
        <p:nvSpPr>
          <p:cNvPr id="26" name="Google Shape;526;g75fd4f8fce_0_465">
            <a:extLst>
              <a:ext uri="{FF2B5EF4-FFF2-40B4-BE49-F238E27FC236}">
                <a16:creationId xmlns:a16="http://schemas.microsoft.com/office/drawing/2014/main" xmlns="" id="{83E9F54E-D902-4FF7-BAFF-F1252C6EFC66}"/>
              </a:ext>
            </a:extLst>
          </p:cNvPr>
          <p:cNvSpPr/>
          <p:nvPr/>
        </p:nvSpPr>
        <p:spPr>
          <a:xfrm>
            <a:off x="3416818" y="5224375"/>
            <a:ext cx="3653985" cy="56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1">
              <a:buClr>
                <a:srgbClr val="000000"/>
              </a:buClr>
              <a:buSzPts val="1500"/>
              <a:defRPr/>
            </a:pPr>
            <a:r>
              <a:rPr lang="en-US" sz="2800" kern="0" dirty="0">
                <a:solidFill>
                  <a:srgbClr val="000000"/>
                </a:solidFill>
                <a:ea typeface="Georgia"/>
                <a:cs typeface="Georgia"/>
                <a:sym typeface="Georgia"/>
              </a:rPr>
              <a:t>Jaundice</a:t>
            </a:r>
            <a:endParaRPr sz="2800" kern="0" dirty="0">
              <a:solidFill>
                <a:srgbClr val="000000"/>
              </a:solidFill>
              <a:ea typeface="Georgia"/>
              <a:cs typeface="Georgia"/>
              <a:sym typeface="Georgi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A43BED-6E0B-48F0-A1FA-04A48C72AD4E}"/>
              </a:ext>
            </a:extLst>
          </p:cNvPr>
          <p:cNvSpPr txBox="1"/>
          <p:nvPr/>
        </p:nvSpPr>
        <p:spPr>
          <a:xfrm>
            <a:off x="840239" y="1685187"/>
            <a:ext cx="385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Cholestasis</a:t>
            </a:r>
            <a:endParaRPr lang="en-GB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7BCCCE-B6B2-4EA8-A853-2112250B4D0F}"/>
              </a:ext>
            </a:extLst>
          </p:cNvPr>
          <p:cNvSpPr txBox="1"/>
          <p:nvPr/>
        </p:nvSpPr>
        <p:spPr>
          <a:xfrm>
            <a:off x="8084609" y="1333623"/>
            <a:ext cx="3350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Recurrent Respiratory infections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3EFBBD-A62D-4603-B63B-7257EAA5991B}"/>
              </a:ext>
            </a:extLst>
          </p:cNvPr>
          <p:cNvSpPr txBox="1"/>
          <p:nvPr/>
        </p:nvSpPr>
        <p:spPr>
          <a:xfrm>
            <a:off x="5370656" y="3137625"/>
            <a:ext cx="2311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ACTH  deficiency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6787D7A-0387-40D9-A77E-98D1A9B1C112}"/>
              </a:ext>
            </a:extLst>
          </p:cNvPr>
          <p:cNvSpPr txBox="1"/>
          <p:nvPr/>
        </p:nvSpPr>
        <p:spPr>
          <a:xfrm>
            <a:off x="1428858" y="3137625"/>
            <a:ext cx="2916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Seizures</a:t>
            </a:r>
            <a:endParaRPr lang="en-GB" sz="2800" dirty="0"/>
          </a:p>
        </p:txBody>
      </p:sp>
      <p:cxnSp>
        <p:nvCxnSpPr>
          <p:cNvPr id="27" name="Google Shape;1184;p132">
            <a:extLst>
              <a:ext uri="{FF2B5EF4-FFF2-40B4-BE49-F238E27FC236}">
                <a16:creationId xmlns:a16="http://schemas.microsoft.com/office/drawing/2014/main" xmlns="" id="{D648954E-EF93-4CA7-8E29-367F5E1D2536}"/>
              </a:ext>
            </a:extLst>
          </p:cNvPr>
          <p:cNvCxnSpPr>
            <a:cxnSpLocks/>
          </p:cNvCxnSpPr>
          <p:nvPr/>
        </p:nvCxnSpPr>
        <p:spPr>
          <a:xfrm>
            <a:off x="1580507" y="3591455"/>
            <a:ext cx="2941316" cy="0"/>
          </a:xfrm>
          <a:prstGeom prst="straightConnector1">
            <a:avLst/>
          </a:prstGeom>
          <a:noFill/>
          <a:ln w="1270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" name="Google Shape;1184;p132">
            <a:extLst>
              <a:ext uri="{FF2B5EF4-FFF2-40B4-BE49-F238E27FC236}">
                <a16:creationId xmlns:a16="http://schemas.microsoft.com/office/drawing/2014/main" xmlns="" id="{D9C47F8C-5F7C-4796-AC6B-CE544A4F03F9}"/>
              </a:ext>
            </a:extLst>
          </p:cNvPr>
          <p:cNvCxnSpPr/>
          <p:nvPr/>
        </p:nvCxnSpPr>
        <p:spPr>
          <a:xfrm>
            <a:off x="3456131" y="5207169"/>
            <a:ext cx="1914525" cy="0"/>
          </a:xfrm>
          <a:prstGeom prst="straightConnector1">
            <a:avLst/>
          </a:prstGeom>
          <a:noFill/>
          <a:ln w="1270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1184;p132">
            <a:extLst>
              <a:ext uri="{FF2B5EF4-FFF2-40B4-BE49-F238E27FC236}">
                <a16:creationId xmlns:a16="http://schemas.microsoft.com/office/drawing/2014/main" xmlns="" id="{DF86AE5E-16F1-4F3D-81C4-BFFDD90502D0}"/>
              </a:ext>
            </a:extLst>
          </p:cNvPr>
          <p:cNvCxnSpPr>
            <a:cxnSpLocks/>
          </p:cNvCxnSpPr>
          <p:nvPr/>
        </p:nvCxnSpPr>
        <p:spPr>
          <a:xfrm flipV="1">
            <a:off x="8211916" y="2236588"/>
            <a:ext cx="2975962" cy="41195"/>
          </a:xfrm>
          <a:prstGeom prst="straightConnector1">
            <a:avLst/>
          </a:prstGeom>
          <a:noFill/>
          <a:ln w="1270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E308070-F700-4A19-BC0F-A12A6D717B17}"/>
              </a:ext>
            </a:extLst>
          </p:cNvPr>
          <p:cNvSpPr txBox="1"/>
          <p:nvPr/>
        </p:nvSpPr>
        <p:spPr>
          <a:xfrm>
            <a:off x="8106191" y="1333623"/>
            <a:ext cx="3350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" grpId="0"/>
      <p:bldP spid="24" grpId="0"/>
      <p:bldP spid="26" grpId="0"/>
      <p:bldP spid="4" grpId="0"/>
      <p:bldP spid="6" grpId="0"/>
      <p:bldP spid="7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7B81AF-99CA-4BDB-AB4A-C3415D67E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07"/>
            <a:ext cx="10515600" cy="789302"/>
          </a:xfrm>
        </p:spPr>
        <p:txBody>
          <a:bodyPr/>
          <a:lstStyle/>
          <a:p>
            <a:r>
              <a:rPr lang="en-US" sz="2600" b="1" dirty="0">
                <a:solidFill>
                  <a:schemeClr val="bg2">
                    <a:lumMod val="50000"/>
                  </a:schemeClr>
                </a:solidFill>
                <a:latin typeface="Georgia"/>
                <a:ea typeface="+mn-ea"/>
                <a:cs typeface="+mn-cs"/>
              </a:rPr>
              <a:t>Conclusion</a:t>
            </a:r>
            <a:endParaRPr lang="en-GB" sz="2600" b="1" dirty="0">
              <a:solidFill>
                <a:schemeClr val="bg2">
                  <a:lumMod val="50000"/>
                </a:schemeClr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ECF751-1DF6-4EF5-A0FE-DA8A3DD34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537" y="5888929"/>
            <a:ext cx="10587520" cy="8098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TBX19 is required for transcription processing of the POMC </a:t>
            </a:r>
            <a:r>
              <a:rPr lang="en-US" sz="2200" dirty="0" err="1"/>
              <a:t>gene,which</a:t>
            </a:r>
            <a:r>
              <a:rPr lang="en-US" sz="2200" dirty="0"/>
              <a:t> produces the precursor peptide from which ACTH is derived.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1C21DC-573C-4996-B5FD-C4FE22EB1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13" y="3554858"/>
            <a:ext cx="10285288" cy="20778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638A160-56EC-4CD9-B8B2-EDF391E404E2}"/>
              </a:ext>
            </a:extLst>
          </p:cNvPr>
          <p:cNvSpPr/>
          <p:nvPr/>
        </p:nvSpPr>
        <p:spPr>
          <a:xfrm>
            <a:off x="878869" y="1391282"/>
            <a:ext cx="10668856" cy="52150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6920F7-85B1-4A80-9689-4BFD30525FFE}"/>
              </a:ext>
            </a:extLst>
          </p:cNvPr>
          <p:cNvSpPr txBox="1"/>
          <p:nvPr/>
        </p:nvSpPr>
        <p:spPr>
          <a:xfrm flipH="1">
            <a:off x="960207" y="713148"/>
            <a:ext cx="1058751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>
                <a:solidFill>
                  <a:schemeClr val="tx1"/>
                </a:solidFill>
              </a:rPr>
              <a:t>c.302 G&gt;A </a:t>
            </a:r>
            <a:r>
              <a:rPr lang="en-US" sz="2400" dirty="0"/>
              <a:t>variant detected as homozygous in the </a:t>
            </a:r>
            <a:r>
              <a:rPr lang="en-US" sz="2400" b="1" dirty="0">
                <a:solidFill>
                  <a:schemeClr val="tx1"/>
                </a:solidFill>
              </a:rPr>
              <a:t>TBX19 </a:t>
            </a:r>
            <a:r>
              <a:rPr lang="en-US" sz="2400" dirty="0"/>
              <a:t>gene causes the Tryptophan amino acid at position 101 to be converted to the </a:t>
            </a:r>
            <a:r>
              <a:rPr lang="en-US" sz="2400" b="1" dirty="0">
                <a:solidFill>
                  <a:schemeClr val="tx1"/>
                </a:solidFill>
              </a:rPr>
              <a:t>STOP</a:t>
            </a:r>
            <a:r>
              <a:rPr lang="en-US" sz="2400" dirty="0"/>
              <a:t> codon. According to HGMD database, its defined as disease causing with access code CN191672.Its classified as pathogenic according to ACMG criteria</a:t>
            </a:r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C9C675-5EAD-4554-BC7B-901E58C39E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42450" r="7590" b="41666"/>
          <a:stretch/>
        </p:blipFill>
        <p:spPr>
          <a:xfrm>
            <a:off x="919536" y="2282808"/>
            <a:ext cx="10434263" cy="117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2648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5796</TotalTime>
  <Words>736</Words>
  <Application>Microsoft Office PowerPoint</Application>
  <PresentationFormat>Произвольный</PresentationFormat>
  <Paragraphs>200</Paragraphs>
  <Slides>12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Слайд 1</vt:lpstr>
      <vt:lpstr>Case History</vt:lpstr>
      <vt:lpstr>Previous History</vt:lpstr>
      <vt:lpstr>Слайд 4</vt:lpstr>
      <vt:lpstr>General Examination (8 month)</vt:lpstr>
      <vt:lpstr>Слайд 6</vt:lpstr>
      <vt:lpstr>Слайд 7</vt:lpstr>
      <vt:lpstr>Слайд 8</vt:lpstr>
      <vt:lpstr>Conclusion</vt:lpstr>
      <vt:lpstr>Слайд 10</vt:lpstr>
      <vt:lpstr>Secondary Adrenal Insufficiency Causes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Essence and Objectives of Finance</dc:title>
  <dc:creator>Tahmina Abasli</dc:creator>
  <cp:lastModifiedBy>HP</cp:lastModifiedBy>
  <cp:revision>242</cp:revision>
  <dcterms:created xsi:type="dcterms:W3CDTF">2020-09-17T23:57:19Z</dcterms:created>
  <dcterms:modified xsi:type="dcterms:W3CDTF">2022-04-26T05:01:41Z</dcterms:modified>
</cp:coreProperties>
</file>